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8288000" cy="10287000"/>
  <p:notesSz cx="6858000" cy="9144000"/>
  <p:embeddedFontLst>
    <p:embeddedFont>
      <p:font typeface="Arimo" panose="020B0604020202020204" charset="0"/>
      <p:regular r:id="rId45"/>
    </p:embeddedFont>
    <p:embeddedFont>
      <p:font typeface="Calibri (MS)" panose="020B0604020202020204" charset="0"/>
      <p:regular r:id="rId46"/>
    </p:embeddedFont>
    <p:embeddedFont>
      <p:font typeface="Calibri (MS) Bold" panose="020B0604020202020204" charset="0"/>
      <p:regular r:id="rId47"/>
    </p:embeddedFont>
    <p:embeddedFont>
      <p:font typeface="Canva Sans Bold" panose="020B0604020202020204" charset="0"/>
      <p:regular r:id="rId48"/>
    </p:embeddedFont>
    <p:embeddedFont>
      <p:font typeface="Open Sans" panose="020B0606030504020204" pitchFamily="34" charset="0"/>
      <p:regular r:id="rId49"/>
    </p:embeddedFont>
    <p:embeddedFont>
      <p:font typeface="Open Sans Bold" panose="020B0806030504020204" charset="0"/>
      <p:regular r:id="rId50"/>
    </p:embeddedFont>
    <p:embeddedFont>
      <p:font typeface="Waffle Soft"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71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1.sv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www.pdichile.cl/centro-de-prensa/detalle-prensa/2022/03/23/verano-2022-suben-estafas-en-arriendo-de-casas"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90649"/>
            <a:ext cx="4732020" cy="11890169"/>
          </a:xfrm>
          <a:custGeom>
            <a:avLst/>
            <a:gdLst/>
            <a:ahLst/>
            <a:cxnLst/>
            <a:rect l="l" t="t" r="r" b="b"/>
            <a:pathLst>
              <a:path w="4732020" h="11890169">
                <a:moveTo>
                  <a:pt x="0" y="0"/>
                </a:moveTo>
                <a:lnTo>
                  <a:pt x="4732020" y="0"/>
                </a:lnTo>
                <a:lnTo>
                  <a:pt x="4732020" y="11890168"/>
                </a:lnTo>
                <a:lnTo>
                  <a:pt x="0" y="11890168"/>
                </a:lnTo>
                <a:lnTo>
                  <a:pt x="0" y="0"/>
                </a:lnTo>
                <a:close/>
              </a:path>
            </a:pathLst>
          </a:custGeom>
          <a:blipFill>
            <a:blip r:embed="rId2"/>
            <a:stretch>
              <a:fillRect l="-7792" r="-7792"/>
            </a:stretch>
          </a:blipFill>
        </p:spPr>
        <p:txBody>
          <a:bodyPr/>
          <a:lstStyle/>
          <a:p>
            <a:endParaRPr lang="es-CL"/>
          </a:p>
        </p:txBody>
      </p:sp>
      <p:sp>
        <p:nvSpPr>
          <p:cNvPr id="3" name="Freeform 3"/>
          <p:cNvSpPr/>
          <p:nvPr/>
        </p:nvSpPr>
        <p:spPr>
          <a:xfrm flipH="1" flipV="1">
            <a:off x="13691681" y="0"/>
            <a:ext cx="4719161" cy="10287000"/>
          </a:xfrm>
          <a:custGeom>
            <a:avLst/>
            <a:gdLst/>
            <a:ahLst/>
            <a:cxnLst/>
            <a:rect l="l" t="t" r="r" b="b"/>
            <a:pathLst>
              <a:path w="4719161" h="10287000">
                <a:moveTo>
                  <a:pt x="4719161" y="10287000"/>
                </a:moveTo>
                <a:lnTo>
                  <a:pt x="0" y="10287000"/>
                </a:lnTo>
                <a:lnTo>
                  <a:pt x="0" y="0"/>
                </a:lnTo>
                <a:lnTo>
                  <a:pt x="4719161" y="0"/>
                </a:lnTo>
                <a:lnTo>
                  <a:pt x="4719161" y="10287000"/>
                </a:lnTo>
                <a:close/>
              </a:path>
            </a:pathLst>
          </a:custGeom>
          <a:blipFill>
            <a:blip r:embed="rId3"/>
            <a:stretch>
              <a:fillRect/>
            </a:stretch>
          </a:blipFill>
        </p:spPr>
        <p:txBody>
          <a:bodyPr/>
          <a:lstStyle/>
          <a:p>
            <a:endParaRPr lang="es-CL"/>
          </a:p>
        </p:txBody>
      </p:sp>
      <p:sp>
        <p:nvSpPr>
          <p:cNvPr id="4" name="TextBox 4"/>
          <p:cNvSpPr txBox="1"/>
          <p:nvPr/>
        </p:nvSpPr>
        <p:spPr>
          <a:xfrm>
            <a:off x="5028154" y="3386692"/>
            <a:ext cx="8762643" cy="955040"/>
          </a:xfrm>
          <a:prstGeom prst="rect">
            <a:avLst/>
          </a:prstGeom>
        </p:spPr>
        <p:txBody>
          <a:bodyPr lIns="0" tIns="0" rIns="0" bIns="0" rtlCol="0" anchor="t">
            <a:spAutoFit/>
          </a:bodyPr>
          <a:lstStyle/>
          <a:p>
            <a:pPr algn="ctr">
              <a:lnSpc>
                <a:spcPts val="7359"/>
              </a:lnSpc>
            </a:pPr>
            <a:r>
              <a:rPr lang="en-US" sz="6399">
                <a:solidFill>
                  <a:srgbClr val="DAAE4D"/>
                </a:solidFill>
                <a:latin typeface="Waffle Soft"/>
                <a:ea typeface="Waffle Soft"/>
                <a:cs typeface="Waffle Soft"/>
                <a:sym typeface="Waffle Soft"/>
              </a:rPr>
              <a:t>PROYECTO APT</a:t>
            </a:r>
          </a:p>
        </p:txBody>
      </p:sp>
      <p:sp>
        <p:nvSpPr>
          <p:cNvPr id="5" name="TextBox 5"/>
          <p:cNvSpPr txBox="1"/>
          <p:nvPr/>
        </p:nvSpPr>
        <p:spPr>
          <a:xfrm>
            <a:off x="2236738" y="4389357"/>
            <a:ext cx="13814524" cy="2686049"/>
          </a:xfrm>
          <a:prstGeom prst="rect">
            <a:avLst/>
          </a:prstGeom>
        </p:spPr>
        <p:txBody>
          <a:bodyPr lIns="0" tIns="0" rIns="0" bIns="0" rtlCol="0" anchor="t">
            <a:spAutoFit/>
          </a:bodyPr>
          <a:lstStyle/>
          <a:p>
            <a:pPr algn="ctr">
              <a:lnSpc>
                <a:spcPts val="20699"/>
              </a:lnSpc>
            </a:pPr>
            <a:r>
              <a:rPr lang="en-US" sz="17999">
                <a:solidFill>
                  <a:srgbClr val="000000"/>
                </a:solidFill>
                <a:latin typeface="Waffle Soft"/>
                <a:ea typeface="Waffle Soft"/>
                <a:cs typeface="Waffle Soft"/>
                <a:sym typeface="Waffle Soft"/>
              </a:rPr>
              <a:t>UROOM</a:t>
            </a:r>
          </a:p>
        </p:txBody>
      </p:sp>
      <p:sp>
        <p:nvSpPr>
          <p:cNvPr id="6" name="TextBox 6"/>
          <p:cNvSpPr txBox="1"/>
          <p:nvPr/>
        </p:nvSpPr>
        <p:spPr>
          <a:xfrm>
            <a:off x="5298358" y="8075167"/>
            <a:ext cx="7401055" cy="1617942"/>
          </a:xfrm>
          <a:prstGeom prst="rect">
            <a:avLst/>
          </a:prstGeom>
        </p:spPr>
        <p:txBody>
          <a:bodyPr lIns="0" tIns="0" rIns="0" bIns="0" rtlCol="0" anchor="t">
            <a:spAutoFit/>
          </a:bodyPr>
          <a:lstStyle/>
          <a:p>
            <a:pPr algn="l">
              <a:lnSpc>
                <a:spcPts val="4142"/>
              </a:lnSpc>
            </a:pPr>
            <a:r>
              <a:rPr lang="en-US" sz="3068" b="1">
                <a:solidFill>
                  <a:srgbClr val="000000"/>
                </a:solidFill>
                <a:latin typeface="Calibri (MS) Bold"/>
                <a:ea typeface="Calibri (MS) Bold"/>
                <a:cs typeface="Calibri (MS) Bold"/>
                <a:sym typeface="Calibri (MS) Bold"/>
              </a:rPr>
              <a:t>INTEGRANTES:        IVÁN DUARTE</a:t>
            </a:r>
          </a:p>
          <a:p>
            <a:pPr algn="l">
              <a:lnSpc>
                <a:spcPts val="4142"/>
              </a:lnSpc>
            </a:pPr>
            <a:r>
              <a:rPr lang="en-US" sz="3068" b="1">
                <a:solidFill>
                  <a:srgbClr val="000000"/>
                </a:solidFill>
                <a:latin typeface="Calibri (MS) Bold"/>
                <a:ea typeface="Calibri (MS) Bold"/>
                <a:cs typeface="Calibri (MS) Bold"/>
                <a:sym typeface="Calibri (MS) Bold"/>
              </a:rPr>
              <a:t>                                   BENJAMÍN SALAS</a:t>
            </a:r>
          </a:p>
          <a:p>
            <a:pPr algn="l">
              <a:lnSpc>
                <a:spcPts val="4142"/>
              </a:lnSpc>
            </a:pPr>
            <a:r>
              <a:rPr lang="en-US" sz="3068" b="1">
                <a:solidFill>
                  <a:srgbClr val="000000"/>
                </a:solidFill>
                <a:latin typeface="Calibri (MS) Bold"/>
                <a:ea typeface="Calibri (MS) Bold"/>
                <a:cs typeface="Calibri (MS) Bold"/>
                <a:sym typeface="Calibri (MS) Bold"/>
              </a:rPr>
              <a:t>                                   NICOL SÁNCHEZ</a:t>
            </a:r>
          </a:p>
        </p:txBody>
      </p:sp>
      <p:sp>
        <p:nvSpPr>
          <p:cNvPr id="7" name="Freeform 7"/>
          <p:cNvSpPr/>
          <p:nvPr/>
        </p:nvSpPr>
        <p:spPr>
          <a:xfrm>
            <a:off x="5972826" y="429494"/>
            <a:ext cx="6873298" cy="1692550"/>
          </a:xfrm>
          <a:custGeom>
            <a:avLst/>
            <a:gdLst/>
            <a:ahLst/>
            <a:cxnLst/>
            <a:rect l="l" t="t" r="r" b="b"/>
            <a:pathLst>
              <a:path w="6873298" h="1692550">
                <a:moveTo>
                  <a:pt x="0" y="0"/>
                </a:moveTo>
                <a:lnTo>
                  <a:pt x="6873299" y="0"/>
                </a:lnTo>
                <a:lnTo>
                  <a:pt x="6873299" y="1692550"/>
                </a:lnTo>
                <a:lnTo>
                  <a:pt x="0" y="1692550"/>
                </a:lnTo>
                <a:lnTo>
                  <a:pt x="0" y="0"/>
                </a:lnTo>
                <a:close/>
              </a:path>
            </a:pathLst>
          </a:custGeom>
          <a:blipFill>
            <a:blip r:embed="rId4"/>
            <a:stretch>
              <a:fillRect/>
            </a:stretch>
          </a:blipFill>
        </p:spPr>
        <p:txBody>
          <a:bodyPr/>
          <a:lstStyle/>
          <a:p>
            <a:endParaRPr lang="es-C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0550" y="0"/>
            <a:ext cx="19087821" cy="10426722"/>
          </a:xfrm>
          <a:custGeom>
            <a:avLst/>
            <a:gdLst/>
            <a:ahLst/>
            <a:cxnLst/>
            <a:rect l="l" t="t" r="r" b="b"/>
            <a:pathLst>
              <a:path w="19087821" h="10426722">
                <a:moveTo>
                  <a:pt x="0" y="0"/>
                </a:moveTo>
                <a:lnTo>
                  <a:pt x="19087821" y="0"/>
                </a:lnTo>
                <a:lnTo>
                  <a:pt x="19087821" y="10426722"/>
                </a:lnTo>
                <a:lnTo>
                  <a:pt x="0" y="10426722"/>
                </a:lnTo>
                <a:lnTo>
                  <a:pt x="0" y="0"/>
                </a:lnTo>
                <a:close/>
              </a:path>
            </a:pathLst>
          </a:custGeom>
          <a:blipFill>
            <a:blip r:embed="rId2"/>
            <a:stretch>
              <a:fillRect/>
            </a:stretch>
          </a:blipFill>
        </p:spPr>
        <p:txBody>
          <a:bodyPr/>
          <a:lstStyle/>
          <a:p>
            <a:endParaRPr lang="es-CL"/>
          </a:p>
        </p:txBody>
      </p:sp>
      <p:sp>
        <p:nvSpPr>
          <p:cNvPr id="3" name="TextBox 3"/>
          <p:cNvSpPr txBox="1"/>
          <p:nvPr/>
        </p:nvSpPr>
        <p:spPr>
          <a:xfrm>
            <a:off x="9703692" y="-182880"/>
            <a:ext cx="4728594" cy="1211580"/>
          </a:xfrm>
          <a:prstGeom prst="rect">
            <a:avLst/>
          </a:prstGeom>
        </p:spPr>
        <p:txBody>
          <a:bodyPr lIns="0" tIns="0" rIns="0" bIns="0" rtlCol="0" anchor="t">
            <a:spAutoFit/>
          </a:bodyPr>
          <a:lstStyle/>
          <a:p>
            <a:pPr algn="l">
              <a:lnSpc>
                <a:spcPts val="8639"/>
              </a:lnSpc>
            </a:pPr>
            <a:r>
              <a:rPr lang="en-US" sz="6399" b="1">
                <a:solidFill>
                  <a:srgbClr val="000000"/>
                </a:solidFill>
                <a:latin typeface="Calibri (MS) Bold"/>
                <a:ea typeface="Calibri (MS) Bold"/>
                <a:cs typeface="Calibri (MS) Bold"/>
                <a:sym typeface="Calibri (MS) Bold"/>
              </a:rPr>
              <a:t>Arquitectura</a:t>
            </a:r>
          </a:p>
        </p:txBody>
      </p:sp>
      <p:sp>
        <p:nvSpPr>
          <p:cNvPr id="4" name="TextBox 4"/>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82518" y="0"/>
            <a:ext cx="8563928" cy="10287000"/>
          </a:xfrm>
          <a:custGeom>
            <a:avLst/>
            <a:gdLst/>
            <a:ahLst/>
            <a:cxnLst/>
            <a:rect l="l" t="t" r="r" b="b"/>
            <a:pathLst>
              <a:path w="8563928" h="10287000">
                <a:moveTo>
                  <a:pt x="0" y="0"/>
                </a:moveTo>
                <a:lnTo>
                  <a:pt x="8563928" y="0"/>
                </a:lnTo>
                <a:lnTo>
                  <a:pt x="8563928" y="10287000"/>
                </a:lnTo>
                <a:lnTo>
                  <a:pt x="0" y="10287000"/>
                </a:lnTo>
                <a:lnTo>
                  <a:pt x="0" y="0"/>
                </a:lnTo>
                <a:close/>
              </a:path>
            </a:pathLst>
          </a:custGeom>
          <a:blipFill>
            <a:blip r:embed="rId2"/>
            <a:stretch>
              <a:fillRect/>
            </a:stretch>
          </a:blipFill>
        </p:spPr>
        <p:txBody>
          <a:bodyPr/>
          <a:lstStyle/>
          <a:p>
            <a:endParaRPr lang="es-CL"/>
          </a:p>
        </p:txBody>
      </p:sp>
      <p:sp>
        <p:nvSpPr>
          <p:cNvPr id="3" name="TextBox 3"/>
          <p:cNvSpPr txBox="1"/>
          <p:nvPr/>
        </p:nvSpPr>
        <p:spPr>
          <a:xfrm>
            <a:off x="1505808" y="3338351"/>
            <a:ext cx="6889994" cy="2306955"/>
          </a:xfrm>
          <a:prstGeom prst="rect">
            <a:avLst/>
          </a:prstGeom>
        </p:spPr>
        <p:txBody>
          <a:bodyPr lIns="0" tIns="0" rIns="0" bIns="0" rtlCol="0" anchor="t">
            <a:spAutoFit/>
          </a:bodyPr>
          <a:lstStyle/>
          <a:p>
            <a:pPr algn="l">
              <a:lnSpc>
                <a:spcPts val="8639"/>
              </a:lnSpc>
            </a:pPr>
            <a:r>
              <a:rPr lang="en-US" sz="6399" b="1">
                <a:solidFill>
                  <a:srgbClr val="000000"/>
                </a:solidFill>
                <a:latin typeface="Calibri (MS) Bold"/>
                <a:ea typeface="Calibri (MS) Bold"/>
                <a:cs typeface="Calibri (MS) Bold"/>
                <a:sym typeface="Calibri (MS) Bold"/>
              </a:rPr>
              <a:t>Diagrama modelo lógico relacional</a:t>
            </a:r>
          </a:p>
        </p:txBody>
      </p:sp>
      <p:sp>
        <p:nvSpPr>
          <p:cNvPr id="4" name="Freeform 4"/>
          <p:cNvSpPr/>
          <p:nvPr/>
        </p:nvSpPr>
        <p:spPr>
          <a:xfrm>
            <a:off x="10618455" y="1065390"/>
            <a:ext cx="3480562" cy="1330301"/>
          </a:xfrm>
          <a:custGeom>
            <a:avLst/>
            <a:gdLst/>
            <a:ahLst/>
            <a:cxnLst/>
            <a:rect l="l" t="t" r="r" b="b"/>
            <a:pathLst>
              <a:path w="3480562" h="1330301">
                <a:moveTo>
                  <a:pt x="0" y="0"/>
                </a:moveTo>
                <a:lnTo>
                  <a:pt x="3480562" y="0"/>
                </a:lnTo>
                <a:lnTo>
                  <a:pt x="3480562" y="1330301"/>
                </a:lnTo>
                <a:lnTo>
                  <a:pt x="0" y="1330301"/>
                </a:lnTo>
                <a:lnTo>
                  <a:pt x="0" y="0"/>
                </a:lnTo>
                <a:close/>
              </a:path>
            </a:pathLst>
          </a:custGeom>
          <a:blipFill>
            <a:blip r:embed="rId3"/>
            <a:stretch>
              <a:fillRect l="-30263" r="-30263"/>
            </a:stretch>
          </a:blipFill>
        </p:spPr>
        <p:txBody>
          <a:bodyPr/>
          <a:lstStyle/>
          <a:p>
            <a:endParaRPr lang="es-CL"/>
          </a:p>
        </p:txBody>
      </p:sp>
      <p:sp>
        <p:nvSpPr>
          <p:cNvPr id="5" name="Freeform 5"/>
          <p:cNvSpPr/>
          <p:nvPr/>
        </p:nvSpPr>
        <p:spPr>
          <a:xfrm>
            <a:off x="12180416" y="969665"/>
            <a:ext cx="487224" cy="674815"/>
          </a:xfrm>
          <a:custGeom>
            <a:avLst/>
            <a:gdLst/>
            <a:ahLst/>
            <a:cxnLst/>
            <a:rect l="l" t="t" r="r" b="b"/>
            <a:pathLst>
              <a:path w="487224" h="674815">
                <a:moveTo>
                  <a:pt x="0" y="0"/>
                </a:moveTo>
                <a:lnTo>
                  <a:pt x="487224" y="0"/>
                </a:lnTo>
                <a:lnTo>
                  <a:pt x="487224" y="674815"/>
                </a:lnTo>
                <a:lnTo>
                  <a:pt x="0" y="674815"/>
                </a:lnTo>
                <a:lnTo>
                  <a:pt x="0" y="0"/>
                </a:lnTo>
                <a:close/>
              </a:path>
            </a:pathLst>
          </a:custGeom>
          <a:blipFill>
            <a:blip r:embed="rId3"/>
            <a:stretch>
              <a:fillRect t="-908" r="-614365" b="-21896"/>
            </a:stretch>
          </a:blipFill>
        </p:spPr>
        <p:txBody>
          <a:bodyPr/>
          <a:lstStyle/>
          <a:p>
            <a:endParaRPr lang="es-CL"/>
          </a:p>
        </p:txBody>
      </p:sp>
      <p:sp>
        <p:nvSpPr>
          <p:cNvPr id="6" name="Freeform 6"/>
          <p:cNvSpPr/>
          <p:nvPr/>
        </p:nvSpPr>
        <p:spPr>
          <a:xfrm>
            <a:off x="10800960" y="2313901"/>
            <a:ext cx="1557776" cy="1489512"/>
          </a:xfrm>
          <a:custGeom>
            <a:avLst/>
            <a:gdLst/>
            <a:ahLst/>
            <a:cxnLst/>
            <a:rect l="l" t="t" r="r" b="b"/>
            <a:pathLst>
              <a:path w="1557776" h="1489512">
                <a:moveTo>
                  <a:pt x="0" y="0"/>
                </a:moveTo>
                <a:lnTo>
                  <a:pt x="1557776" y="0"/>
                </a:lnTo>
                <a:lnTo>
                  <a:pt x="1557776" y="1489512"/>
                </a:lnTo>
                <a:lnTo>
                  <a:pt x="0" y="1489512"/>
                </a:lnTo>
                <a:lnTo>
                  <a:pt x="0" y="0"/>
                </a:lnTo>
                <a:close/>
              </a:path>
            </a:pathLst>
          </a:custGeom>
          <a:blipFill>
            <a:blip r:embed="rId3"/>
            <a:stretch>
              <a:fillRect l="-81695" r="-219899"/>
            </a:stretch>
          </a:blipFill>
        </p:spPr>
        <p:txBody>
          <a:bodyPr/>
          <a:lstStyle/>
          <a:p>
            <a:endParaRPr lang="es-CL"/>
          </a:p>
        </p:txBody>
      </p:sp>
      <p:sp>
        <p:nvSpPr>
          <p:cNvPr id="7" name="Freeform 7"/>
          <p:cNvSpPr/>
          <p:nvPr/>
        </p:nvSpPr>
        <p:spPr>
          <a:xfrm rot="5400000">
            <a:off x="10304989" y="2160356"/>
            <a:ext cx="148375" cy="1060603"/>
          </a:xfrm>
          <a:custGeom>
            <a:avLst/>
            <a:gdLst/>
            <a:ahLst/>
            <a:cxnLst/>
            <a:rect l="l" t="t" r="r" b="b"/>
            <a:pathLst>
              <a:path w="148375" h="1060603">
                <a:moveTo>
                  <a:pt x="0" y="0"/>
                </a:moveTo>
                <a:lnTo>
                  <a:pt x="148374" y="0"/>
                </a:lnTo>
                <a:lnTo>
                  <a:pt x="148374" y="1060603"/>
                </a:lnTo>
                <a:lnTo>
                  <a:pt x="0" y="1060603"/>
                </a:lnTo>
                <a:lnTo>
                  <a:pt x="0" y="0"/>
                </a:lnTo>
                <a:close/>
              </a:path>
            </a:pathLst>
          </a:custGeom>
          <a:blipFill>
            <a:blip r:embed="rId4"/>
            <a:stretch>
              <a:fillRect/>
            </a:stretch>
          </a:blipFill>
        </p:spPr>
        <p:txBody>
          <a:bodyPr/>
          <a:lstStyle/>
          <a:p>
            <a:endParaRPr lang="es-CL"/>
          </a:p>
        </p:txBody>
      </p:sp>
      <p:sp>
        <p:nvSpPr>
          <p:cNvPr id="8" name="Freeform 8"/>
          <p:cNvSpPr/>
          <p:nvPr/>
        </p:nvSpPr>
        <p:spPr>
          <a:xfrm rot="5400000">
            <a:off x="11365592" y="2160356"/>
            <a:ext cx="148375" cy="1060603"/>
          </a:xfrm>
          <a:custGeom>
            <a:avLst/>
            <a:gdLst/>
            <a:ahLst/>
            <a:cxnLst/>
            <a:rect l="l" t="t" r="r" b="b"/>
            <a:pathLst>
              <a:path w="148375" h="1060603">
                <a:moveTo>
                  <a:pt x="0" y="0"/>
                </a:moveTo>
                <a:lnTo>
                  <a:pt x="148374" y="0"/>
                </a:lnTo>
                <a:lnTo>
                  <a:pt x="148374" y="1060603"/>
                </a:lnTo>
                <a:lnTo>
                  <a:pt x="0" y="1060603"/>
                </a:lnTo>
                <a:lnTo>
                  <a:pt x="0" y="0"/>
                </a:lnTo>
                <a:close/>
              </a:path>
            </a:pathLst>
          </a:custGeom>
          <a:blipFill>
            <a:blip r:embed="rId4"/>
            <a:stretch>
              <a:fillRect/>
            </a:stretch>
          </a:blipFill>
        </p:spPr>
        <p:txBody>
          <a:bodyPr/>
          <a:lstStyle/>
          <a:p>
            <a:endParaRPr lang="es-CL"/>
          </a:p>
        </p:txBody>
      </p:sp>
      <p:sp>
        <p:nvSpPr>
          <p:cNvPr id="9" name="Freeform 9"/>
          <p:cNvSpPr/>
          <p:nvPr/>
        </p:nvSpPr>
        <p:spPr>
          <a:xfrm>
            <a:off x="11930437" y="1640471"/>
            <a:ext cx="148375" cy="1060603"/>
          </a:xfrm>
          <a:custGeom>
            <a:avLst/>
            <a:gdLst/>
            <a:ahLst/>
            <a:cxnLst/>
            <a:rect l="l" t="t" r="r" b="b"/>
            <a:pathLst>
              <a:path w="148375" h="1060603">
                <a:moveTo>
                  <a:pt x="0" y="0"/>
                </a:moveTo>
                <a:lnTo>
                  <a:pt x="148374" y="0"/>
                </a:lnTo>
                <a:lnTo>
                  <a:pt x="148374" y="1060603"/>
                </a:lnTo>
                <a:lnTo>
                  <a:pt x="0" y="1060603"/>
                </a:lnTo>
                <a:lnTo>
                  <a:pt x="0" y="0"/>
                </a:lnTo>
                <a:close/>
              </a:path>
            </a:pathLst>
          </a:custGeom>
          <a:blipFill>
            <a:blip r:embed="rId4"/>
            <a:stretch>
              <a:fillRect/>
            </a:stretch>
          </a:blipFill>
        </p:spPr>
        <p:txBody>
          <a:bodyPr/>
          <a:lstStyle/>
          <a:p>
            <a:endParaRPr lang="es-CL"/>
          </a:p>
        </p:txBody>
      </p:sp>
      <p:sp>
        <p:nvSpPr>
          <p:cNvPr id="10" name="Freeform 10"/>
          <p:cNvSpPr/>
          <p:nvPr/>
        </p:nvSpPr>
        <p:spPr>
          <a:xfrm rot="5400000">
            <a:off x="12460738" y="1110170"/>
            <a:ext cx="148375" cy="1060603"/>
          </a:xfrm>
          <a:custGeom>
            <a:avLst/>
            <a:gdLst/>
            <a:ahLst/>
            <a:cxnLst/>
            <a:rect l="l" t="t" r="r" b="b"/>
            <a:pathLst>
              <a:path w="148375" h="1060603">
                <a:moveTo>
                  <a:pt x="0" y="0"/>
                </a:moveTo>
                <a:lnTo>
                  <a:pt x="148375" y="0"/>
                </a:lnTo>
                <a:lnTo>
                  <a:pt x="148375" y="1060603"/>
                </a:lnTo>
                <a:lnTo>
                  <a:pt x="0" y="1060603"/>
                </a:lnTo>
                <a:lnTo>
                  <a:pt x="0" y="0"/>
                </a:lnTo>
                <a:close/>
              </a:path>
            </a:pathLst>
          </a:custGeom>
          <a:blipFill>
            <a:blip r:embed="rId4"/>
            <a:stretch>
              <a:fillRect/>
            </a:stretch>
          </a:blipFill>
        </p:spPr>
        <p:txBody>
          <a:bodyPr/>
          <a:lstStyle/>
          <a:p>
            <a:endParaRPr lang="es-CL"/>
          </a:p>
        </p:txBody>
      </p:sp>
      <p:sp>
        <p:nvSpPr>
          <p:cNvPr id="11" name="Freeform 11"/>
          <p:cNvSpPr/>
          <p:nvPr/>
        </p:nvSpPr>
        <p:spPr>
          <a:xfrm rot="5400000">
            <a:off x="13447097" y="1157601"/>
            <a:ext cx="148375" cy="965741"/>
          </a:xfrm>
          <a:custGeom>
            <a:avLst/>
            <a:gdLst/>
            <a:ahLst/>
            <a:cxnLst/>
            <a:rect l="l" t="t" r="r" b="b"/>
            <a:pathLst>
              <a:path w="148375" h="965741">
                <a:moveTo>
                  <a:pt x="0" y="0"/>
                </a:moveTo>
                <a:lnTo>
                  <a:pt x="148375" y="0"/>
                </a:lnTo>
                <a:lnTo>
                  <a:pt x="148375" y="965740"/>
                </a:lnTo>
                <a:lnTo>
                  <a:pt x="0" y="965740"/>
                </a:lnTo>
                <a:lnTo>
                  <a:pt x="0" y="0"/>
                </a:lnTo>
                <a:close/>
              </a:path>
            </a:pathLst>
          </a:custGeom>
          <a:blipFill>
            <a:blip r:embed="rId4"/>
            <a:stretch>
              <a:fillRect t="-9822"/>
            </a:stretch>
          </a:blipFill>
        </p:spPr>
        <p:txBody>
          <a:bodyPr/>
          <a:lstStyle/>
          <a:p>
            <a:endParaRPr lang="es-CL"/>
          </a:p>
        </p:txBody>
      </p:sp>
      <p:sp>
        <p:nvSpPr>
          <p:cNvPr id="12" name="Freeform 12"/>
          <p:cNvSpPr/>
          <p:nvPr/>
        </p:nvSpPr>
        <p:spPr>
          <a:xfrm rot="5400000">
            <a:off x="13860786" y="1481372"/>
            <a:ext cx="102695" cy="310578"/>
          </a:xfrm>
          <a:custGeom>
            <a:avLst/>
            <a:gdLst/>
            <a:ahLst/>
            <a:cxnLst/>
            <a:rect l="l" t="t" r="r" b="b"/>
            <a:pathLst>
              <a:path w="102695" h="310578">
                <a:moveTo>
                  <a:pt x="0" y="0"/>
                </a:moveTo>
                <a:lnTo>
                  <a:pt x="102695" y="0"/>
                </a:lnTo>
                <a:lnTo>
                  <a:pt x="102695" y="310578"/>
                </a:lnTo>
                <a:lnTo>
                  <a:pt x="0" y="310578"/>
                </a:lnTo>
                <a:lnTo>
                  <a:pt x="0" y="0"/>
                </a:lnTo>
                <a:close/>
              </a:path>
            </a:pathLst>
          </a:custGeom>
          <a:blipFill>
            <a:blip r:embed="rId5"/>
            <a:stretch>
              <a:fillRect t="-4007" b="-4007"/>
            </a:stretch>
          </a:blipFill>
        </p:spPr>
        <p:txBody>
          <a:bodyPr/>
          <a:lstStyle/>
          <a:p>
            <a:endParaRPr lang="es-CL"/>
          </a:p>
        </p:txBody>
      </p:sp>
      <p:sp>
        <p:nvSpPr>
          <p:cNvPr id="13" name="Freeform 13"/>
          <p:cNvSpPr/>
          <p:nvPr/>
        </p:nvSpPr>
        <p:spPr>
          <a:xfrm>
            <a:off x="9598947" y="2235369"/>
            <a:ext cx="685848" cy="420005"/>
          </a:xfrm>
          <a:custGeom>
            <a:avLst/>
            <a:gdLst/>
            <a:ahLst/>
            <a:cxnLst/>
            <a:rect l="l" t="t" r="r" b="b"/>
            <a:pathLst>
              <a:path w="685848" h="420005">
                <a:moveTo>
                  <a:pt x="0" y="0"/>
                </a:moveTo>
                <a:lnTo>
                  <a:pt x="685847" y="0"/>
                </a:lnTo>
                <a:lnTo>
                  <a:pt x="685847" y="420005"/>
                </a:lnTo>
                <a:lnTo>
                  <a:pt x="0" y="420005"/>
                </a:lnTo>
                <a:lnTo>
                  <a:pt x="0" y="0"/>
                </a:lnTo>
                <a:close/>
              </a:path>
            </a:pathLst>
          </a:custGeom>
          <a:blipFill>
            <a:blip r:embed="rId6"/>
            <a:stretch>
              <a:fillRect l="-21662" r="-21662"/>
            </a:stretch>
          </a:blipFill>
        </p:spPr>
        <p:txBody>
          <a:bodyPr/>
          <a:lstStyle/>
          <a:p>
            <a:endParaRPr lang="es-CL"/>
          </a:p>
        </p:txBody>
      </p:sp>
      <p:sp>
        <p:nvSpPr>
          <p:cNvPr id="14" name="TextBox 14"/>
          <p:cNvSpPr txBox="1"/>
          <p:nvPr/>
        </p:nvSpPr>
        <p:spPr>
          <a:xfrm>
            <a:off x="264877" y="68001"/>
            <a:ext cx="665296" cy="329949"/>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6</a:t>
            </a:r>
          </a:p>
        </p:txBody>
      </p:sp>
      <p:sp>
        <p:nvSpPr>
          <p:cNvPr id="15" name="Freeform 15"/>
          <p:cNvSpPr/>
          <p:nvPr/>
        </p:nvSpPr>
        <p:spPr>
          <a:xfrm rot="-10800000" flipH="1">
            <a:off x="-1239379" y="-166385"/>
            <a:ext cx="4536157" cy="10453385"/>
          </a:xfrm>
          <a:custGeom>
            <a:avLst/>
            <a:gdLst/>
            <a:ahLst/>
            <a:cxnLst/>
            <a:rect l="l" t="t" r="r" b="b"/>
            <a:pathLst>
              <a:path w="4536157" h="10453385">
                <a:moveTo>
                  <a:pt x="4536158" y="0"/>
                </a:moveTo>
                <a:lnTo>
                  <a:pt x="0" y="0"/>
                </a:lnTo>
                <a:lnTo>
                  <a:pt x="0" y="10453385"/>
                </a:lnTo>
                <a:lnTo>
                  <a:pt x="4536158" y="10453385"/>
                </a:lnTo>
                <a:lnTo>
                  <a:pt x="4536158" y="0"/>
                </a:lnTo>
                <a:close/>
              </a:path>
            </a:pathLst>
          </a:custGeom>
          <a:blipFill>
            <a:blip r:embed="rId7"/>
            <a:stretch>
              <a:fillRect l="-8200" t="-1174" b="-1174"/>
            </a:stretch>
          </a:blipFill>
        </p:spPr>
        <p:txBody>
          <a:bodyPr/>
          <a:lstStyle/>
          <a:p>
            <a:endParaRPr lang="es-CL"/>
          </a:p>
        </p:txBody>
      </p:sp>
      <p:sp>
        <p:nvSpPr>
          <p:cNvPr id="16" name="TextBox 16"/>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71527" y="3171376"/>
            <a:ext cx="12461738" cy="7009727"/>
          </a:xfrm>
          <a:custGeom>
            <a:avLst/>
            <a:gdLst/>
            <a:ahLst/>
            <a:cxnLst/>
            <a:rect l="l" t="t" r="r" b="b"/>
            <a:pathLst>
              <a:path w="12461738" h="7009727">
                <a:moveTo>
                  <a:pt x="0" y="0"/>
                </a:moveTo>
                <a:lnTo>
                  <a:pt x="12461738" y="0"/>
                </a:lnTo>
                <a:lnTo>
                  <a:pt x="12461738" y="7009727"/>
                </a:lnTo>
                <a:lnTo>
                  <a:pt x="0" y="7009727"/>
                </a:lnTo>
                <a:lnTo>
                  <a:pt x="0" y="0"/>
                </a:lnTo>
                <a:close/>
              </a:path>
            </a:pathLst>
          </a:custGeom>
          <a:blipFill>
            <a:blip r:embed="rId2"/>
            <a:stretch>
              <a:fillRect/>
            </a:stretch>
          </a:blipFill>
        </p:spPr>
        <p:txBody>
          <a:bodyPr/>
          <a:lstStyle/>
          <a:p>
            <a:endParaRPr lang="es-CL"/>
          </a:p>
        </p:txBody>
      </p:sp>
      <p:sp>
        <p:nvSpPr>
          <p:cNvPr id="3" name="TextBox 3"/>
          <p:cNvSpPr txBox="1"/>
          <p:nvPr/>
        </p:nvSpPr>
        <p:spPr>
          <a:xfrm>
            <a:off x="6701284" y="-182880"/>
            <a:ext cx="4881116" cy="1043812"/>
          </a:xfrm>
          <a:prstGeom prst="rect">
            <a:avLst/>
          </a:prstGeom>
        </p:spPr>
        <p:txBody>
          <a:bodyPr wrap="square" lIns="0" tIns="0" rIns="0" bIns="0" rtlCol="0" anchor="t">
            <a:spAutoFit/>
          </a:bodyPr>
          <a:lstStyle/>
          <a:p>
            <a:pPr algn="ctr">
              <a:lnSpc>
                <a:spcPts val="8639"/>
              </a:lnSpc>
              <a:spcBef>
                <a:spcPct val="0"/>
              </a:spcBef>
            </a:pPr>
            <a:r>
              <a:rPr lang="en-US" sz="6399" b="1" dirty="0" err="1">
                <a:solidFill>
                  <a:srgbClr val="000000"/>
                </a:solidFill>
                <a:latin typeface="Calibri (MS) Bold"/>
                <a:ea typeface="Calibri (MS) Bold"/>
                <a:cs typeface="Calibri (MS) Bold"/>
                <a:sym typeface="Calibri (MS) Bold"/>
              </a:rPr>
              <a:t>Metodología</a:t>
            </a:r>
            <a:endParaRPr lang="en-US" sz="6399" b="1" dirty="0">
              <a:solidFill>
                <a:srgbClr val="000000"/>
              </a:solidFill>
              <a:latin typeface="Calibri (MS) Bold"/>
              <a:ea typeface="Calibri (MS) Bold"/>
              <a:cs typeface="Calibri (MS) Bold"/>
              <a:sym typeface="Calibri (MS) Bold"/>
            </a:endParaRPr>
          </a:p>
        </p:txBody>
      </p:sp>
      <p:sp>
        <p:nvSpPr>
          <p:cNvPr id="4" name="TextBox 4"/>
          <p:cNvSpPr txBox="1"/>
          <p:nvPr/>
        </p:nvSpPr>
        <p:spPr>
          <a:xfrm>
            <a:off x="3171527" y="914400"/>
            <a:ext cx="11360944" cy="2484120"/>
          </a:xfrm>
          <a:prstGeom prst="rect">
            <a:avLst/>
          </a:prstGeom>
        </p:spPr>
        <p:txBody>
          <a:bodyPr lIns="0" tIns="0" rIns="0" bIns="0" rtlCol="0" anchor="t">
            <a:spAutoFit/>
          </a:bodyPr>
          <a:lstStyle/>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Ágil con Scrum</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Desarrollo Iterativo e Incrementale al final de cada Sprint</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Uso de </a:t>
            </a:r>
            <a:r>
              <a:rPr lang="en-US" sz="3600" b="1">
                <a:solidFill>
                  <a:srgbClr val="000000"/>
                </a:solidFill>
                <a:latin typeface="Calibri (MS) Bold"/>
                <a:ea typeface="Calibri (MS) Bold"/>
                <a:cs typeface="Calibri (MS) Bold"/>
                <a:sym typeface="Calibri (MS) Bold"/>
              </a:rPr>
              <a:t>Jira </a:t>
            </a:r>
            <a:r>
              <a:rPr lang="en-US" sz="3600">
                <a:solidFill>
                  <a:srgbClr val="000000"/>
                </a:solidFill>
                <a:latin typeface="Calibri (MS)"/>
                <a:ea typeface="Calibri (MS)"/>
                <a:cs typeface="Calibri (MS)"/>
                <a:sym typeface="Calibri (MS)"/>
              </a:rPr>
              <a:t>para gestionar el Product Backlog y sus tareas</a:t>
            </a:r>
          </a:p>
          <a:p>
            <a:pPr algn="ctr">
              <a:lnSpc>
                <a:spcPts val="4860"/>
              </a:lnSpc>
              <a:spcBef>
                <a:spcPct val="0"/>
              </a:spcBef>
            </a:pPr>
            <a:endParaRPr lang="en-US" sz="3600">
              <a:solidFill>
                <a:srgbClr val="000000"/>
              </a:solidFill>
              <a:latin typeface="Calibri (MS)"/>
              <a:ea typeface="Calibri (MS)"/>
              <a:cs typeface="Calibri (MS)"/>
              <a:sym typeface="Calibri (MS)"/>
            </a:endParaRPr>
          </a:p>
        </p:txBody>
      </p:sp>
      <p:sp>
        <p:nvSpPr>
          <p:cNvPr id="5" name="Freeform 5"/>
          <p:cNvSpPr/>
          <p:nvPr/>
        </p:nvSpPr>
        <p:spPr>
          <a:xfrm flipH="1">
            <a:off x="15336464" y="-172451"/>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3"/>
            <a:stretch>
              <a:fillRect l="-1676" r="-1676"/>
            </a:stretch>
          </a:blipFill>
        </p:spPr>
        <p:txBody>
          <a:bodyPr/>
          <a:lstStyle/>
          <a:p>
            <a:endParaRPr lang="es-CL"/>
          </a:p>
        </p:txBody>
      </p:sp>
      <p:sp>
        <p:nvSpPr>
          <p:cNvPr id="6" name="TextBox 6"/>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grpSp>
        <p:nvGrpSpPr>
          <p:cNvPr id="3" name="Group 3"/>
          <p:cNvGrpSpPr/>
          <p:nvPr/>
        </p:nvGrpSpPr>
        <p:grpSpPr>
          <a:xfrm>
            <a:off x="13009636" y="4390240"/>
            <a:ext cx="3686224" cy="368622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txBody>
            <a:bodyPr/>
            <a:lstStyle/>
            <a:p>
              <a:endParaRPr lang="es-CL"/>
            </a:p>
          </p:txBody>
        </p:sp>
      </p:grpSp>
      <p:grpSp>
        <p:nvGrpSpPr>
          <p:cNvPr id="5" name="Group 5"/>
          <p:cNvGrpSpPr/>
          <p:nvPr/>
        </p:nvGrpSpPr>
        <p:grpSpPr>
          <a:xfrm>
            <a:off x="7642367" y="4349144"/>
            <a:ext cx="3474486" cy="3727321"/>
            <a:chOff x="0" y="0"/>
            <a:chExt cx="757665" cy="812800"/>
          </a:xfrm>
        </p:grpSpPr>
        <p:sp>
          <p:nvSpPr>
            <p:cNvPr id="6" name="Freeform 6"/>
            <p:cNvSpPr/>
            <p:nvPr/>
          </p:nvSpPr>
          <p:spPr>
            <a:xfrm>
              <a:off x="0" y="0"/>
              <a:ext cx="757665" cy="812800"/>
            </a:xfrm>
            <a:custGeom>
              <a:avLst/>
              <a:gdLst/>
              <a:ahLst/>
              <a:cxnLst/>
              <a:rect l="l" t="t" r="r" b="b"/>
              <a:pathLst>
                <a:path w="757665" h="812800">
                  <a:moveTo>
                    <a:pt x="378833" y="0"/>
                  </a:moveTo>
                  <a:cubicBezTo>
                    <a:pt x="169609" y="0"/>
                    <a:pt x="0" y="181951"/>
                    <a:pt x="0" y="406400"/>
                  </a:cubicBezTo>
                  <a:cubicBezTo>
                    <a:pt x="0" y="630849"/>
                    <a:pt x="169609" y="812800"/>
                    <a:pt x="378833" y="812800"/>
                  </a:cubicBezTo>
                  <a:cubicBezTo>
                    <a:pt x="588056" y="812800"/>
                    <a:pt x="757665" y="630849"/>
                    <a:pt x="757665" y="406400"/>
                  </a:cubicBezTo>
                  <a:cubicBezTo>
                    <a:pt x="757665" y="181951"/>
                    <a:pt x="588056" y="0"/>
                    <a:pt x="378833" y="0"/>
                  </a:cubicBezTo>
                  <a:close/>
                </a:path>
              </a:pathLst>
            </a:custGeom>
            <a:blipFill>
              <a:blip r:embed="rId4"/>
              <a:stretch>
                <a:fillRect l="-3638" r="-3638"/>
              </a:stretch>
            </a:blipFill>
          </p:spPr>
          <p:txBody>
            <a:bodyPr/>
            <a:lstStyle/>
            <a:p>
              <a:endParaRPr lang="es-CL"/>
            </a:p>
          </p:txBody>
        </p:sp>
      </p:grpSp>
      <p:grpSp>
        <p:nvGrpSpPr>
          <p:cNvPr id="7" name="Group 7"/>
          <p:cNvGrpSpPr/>
          <p:nvPr/>
        </p:nvGrpSpPr>
        <p:grpSpPr>
          <a:xfrm>
            <a:off x="1666550" y="4349144"/>
            <a:ext cx="3401664" cy="340166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18493" b="-18493"/>
              </a:stretch>
            </a:blipFill>
          </p:spPr>
          <p:txBody>
            <a:bodyPr/>
            <a:lstStyle/>
            <a:p>
              <a:endParaRPr lang="es-CL"/>
            </a:p>
          </p:txBody>
        </p:sp>
      </p:grpSp>
      <p:sp>
        <p:nvSpPr>
          <p:cNvPr id="9" name="TextBox 9"/>
          <p:cNvSpPr txBox="1"/>
          <p:nvPr/>
        </p:nvSpPr>
        <p:spPr>
          <a:xfrm>
            <a:off x="8071802" y="303847"/>
            <a:ext cx="2115741"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ROLES</a:t>
            </a:r>
          </a:p>
        </p:txBody>
      </p:sp>
      <p:sp>
        <p:nvSpPr>
          <p:cNvPr id="10" name="TextBox 10"/>
          <p:cNvSpPr txBox="1"/>
          <p:nvPr/>
        </p:nvSpPr>
        <p:spPr>
          <a:xfrm>
            <a:off x="0" y="3139983"/>
            <a:ext cx="6734764" cy="1076325"/>
          </a:xfrm>
          <a:prstGeom prst="rect">
            <a:avLst/>
          </a:prstGeom>
        </p:spPr>
        <p:txBody>
          <a:bodyPr lIns="0" tIns="0" rIns="0" bIns="0" rtlCol="0" anchor="t">
            <a:spAutoFit/>
          </a:bodyPr>
          <a:lstStyle/>
          <a:p>
            <a:pPr algn="ctr">
              <a:lnSpc>
                <a:spcPts val="4050"/>
              </a:lnSpc>
              <a:spcBef>
                <a:spcPct val="0"/>
              </a:spcBef>
            </a:pPr>
            <a:r>
              <a:rPr lang="en-US" sz="3000">
                <a:solidFill>
                  <a:srgbClr val="000000"/>
                </a:solidFill>
                <a:latin typeface="Calibri (MS)"/>
                <a:ea typeface="Calibri (MS)"/>
                <a:cs typeface="Calibri (MS)"/>
                <a:sym typeface="Calibri (MS)"/>
              </a:rPr>
              <a:t>SCRUM MASTER / PRODUCT OWNER  NICOL SÁNCHEZ </a:t>
            </a:r>
          </a:p>
        </p:txBody>
      </p:sp>
      <p:sp>
        <p:nvSpPr>
          <p:cNvPr id="11" name="TextBox 11"/>
          <p:cNvSpPr txBox="1"/>
          <p:nvPr/>
        </p:nvSpPr>
        <p:spPr>
          <a:xfrm>
            <a:off x="6908839" y="3067593"/>
            <a:ext cx="4941540" cy="1211580"/>
          </a:xfrm>
          <a:prstGeom prst="rect">
            <a:avLst/>
          </a:prstGeom>
        </p:spPr>
        <p:txBody>
          <a:bodyPr lIns="0" tIns="0" rIns="0" bIns="0" rtlCol="0" anchor="t">
            <a:spAutoFit/>
          </a:bodyPr>
          <a:lstStyle/>
          <a:p>
            <a:pPr algn="ctr">
              <a:lnSpc>
                <a:spcPts val="4589"/>
              </a:lnSpc>
              <a:spcBef>
                <a:spcPct val="0"/>
              </a:spcBef>
            </a:pPr>
            <a:r>
              <a:rPr lang="en-US" sz="3399">
                <a:solidFill>
                  <a:srgbClr val="000000"/>
                </a:solidFill>
                <a:latin typeface="Calibri (MS)"/>
                <a:ea typeface="Calibri (MS)"/>
                <a:cs typeface="Calibri (MS)"/>
                <a:sym typeface="Calibri (MS)"/>
              </a:rPr>
              <a:t>BACKEND DEVELOPER LEAD </a:t>
            </a:r>
          </a:p>
          <a:p>
            <a:pPr algn="ctr">
              <a:lnSpc>
                <a:spcPts val="4589"/>
              </a:lnSpc>
              <a:spcBef>
                <a:spcPct val="0"/>
              </a:spcBef>
            </a:pPr>
            <a:r>
              <a:rPr lang="en-US" sz="3399">
                <a:solidFill>
                  <a:srgbClr val="000000"/>
                </a:solidFill>
                <a:latin typeface="Calibri (MS)"/>
                <a:ea typeface="Calibri (MS)"/>
                <a:cs typeface="Calibri (MS)"/>
                <a:sym typeface="Calibri (MS)"/>
              </a:rPr>
              <a:t>IVÁN DUARTE </a:t>
            </a:r>
          </a:p>
        </p:txBody>
      </p:sp>
      <p:sp>
        <p:nvSpPr>
          <p:cNvPr id="12" name="TextBox 12"/>
          <p:cNvSpPr txBox="1"/>
          <p:nvPr/>
        </p:nvSpPr>
        <p:spPr>
          <a:xfrm>
            <a:off x="12746458" y="3067593"/>
            <a:ext cx="4212580" cy="1211580"/>
          </a:xfrm>
          <a:prstGeom prst="rect">
            <a:avLst/>
          </a:prstGeom>
        </p:spPr>
        <p:txBody>
          <a:bodyPr lIns="0" tIns="0" rIns="0" bIns="0" rtlCol="0" anchor="t">
            <a:spAutoFit/>
          </a:bodyPr>
          <a:lstStyle/>
          <a:p>
            <a:pPr algn="ctr">
              <a:lnSpc>
                <a:spcPts val="4589"/>
              </a:lnSpc>
              <a:spcBef>
                <a:spcPct val="0"/>
              </a:spcBef>
            </a:pPr>
            <a:r>
              <a:rPr lang="en-US" sz="3399">
                <a:solidFill>
                  <a:srgbClr val="000000"/>
                </a:solidFill>
                <a:latin typeface="Calibri (MS)"/>
                <a:ea typeface="Calibri (MS)"/>
                <a:cs typeface="Calibri (MS)"/>
                <a:sym typeface="Calibri (MS)"/>
              </a:rPr>
              <a:t>FRONTEND DEVELOPER </a:t>
            </a:r>
          </a:p>
          <a:p>
            <a:pPr algn="ctr">
              <a:lnSpc>
                <a:spcPts val="4589"/>
              </a:lnSpc>
              <a:spcBef>
                <a:spcPct val="0"/>
              </a:spcBef>
            </a:pPr>
            <a:r>
              <a:rPr lang="en-US" sz="3399">
                <a:solidFill>
                  <a:srgbClr val="000000"/>
                </a:solidFill>
                <a:latin typeface="Calibri (MS)"/>
                <a:ea typeface="Calibri (MS)"/>
                <a:cs typeface="Calibri (MS)"/>
                <a:sym typeface="Calibri (MS)"/>
              </a:rPr>
              <a:t>BENJAMÍN SALAS</a:t>
            </a:r>
          </a:p>
        </p:txBody>
      </p:sp>
      <p:sp>
        <p:nvSpPr>
          <p:cNvPr id="13" name="TextBox 13"/>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739509" y="303847"/>
            <a:ext cx="2808982"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SPRINTS</a:t>
            </a:r>
          </a:p>
        </p:txBody>
      </p:sp>
      <p:sp>
        <p:nvSpPr>
          <p:cNvPr id="3" name="Freeform 3"/>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4" name="TextBox 4"/>
          <p:cNvSpPr txBox="1"/>
          <p:nvPr/>
        </p:nvSpPr>
        <p:spPr>
          <a:xfrm>
            <a:off x="835214" y="2373215"/>
            <a:ext cx="16262991" cy="5278755"/>
          </a:xfrm>
          <a:prstGeom prst="rect">
            <a:avLst/>
          </a:prstGeom>
        </p:spPr>
        <p:txBody>
          <a:bodyPr lIns="0" tIns="0" rIns="0" bIns="0" rtlCol="0" anchor="t">
            <a:spAutoFit/>
          </a:bodyPr>
          <a:lstStyle/>
          <a:p>
            <a:pPr marL="734059" lvl="1" indent="-367030" algn="just">
              <a:lnSpc>
                <a:spcPts val="4589"/>
              </a:lnSpc>
              <a:buFont typeface="Arial"/>
              <a:buChar char="•"/>
            </a:pPr>
            <a:r>
              <a:rPr lang="en-US" sz="3399">
                <a:solidFill>
                  <a:srgbClr val="000000"/>
                </a:solidFill>
                <a:latin typeface="Calibri (MS)"/>
                <a:ea typeface="Calibri (MS)"/>
                <a:cs typeface="Calibri (MS)"/>
                <a:sym typeface="Calibri (MS)"/>
              </a:rPr>
              <a:t>Sprint 0 (1 semana): Formalización del proyecto y toma de requisitos.</a:t>
            </a:r>
          </a:p>
          <a:p>
            <a:pPr algn="just">
              <a:lnSpc>
                <a:spcPts val="4589"/>
              </a:lnSpc>
            </a:pPr>
            <a:endParaRPr lang="en-US" sz="3399">
              <a:solidFill>
                <a:srgbClr val="000000"/>
              </a:solidFill>
              <a:latin typeface="Calibri (MS)"/>
              <a:ea typeface="Calibri (MS)"/>
              <a:cs typeface="Calibri (MS)"/>
              <a:sym typeface="Calibri (MS)"/>
            </a:endParaRPr>
          </a:p>
          <a:p>
            <a:pPr marL="734059" lvl="1" indent="-367030" algn="just">
              <a:lnSpc>
                <a:spcPts val="4589"/>
              </a:lnSpc>
              <a:buFont typeface="Arial"/>
              <a:buChar char="•"/>
            </a:pPr>
            <a:r>
              <a:rPr lang="en-US" sz="3399">
                <a:solidFill>
                  <a:srgbClr val="000000"/>
                </a:solidFill>
                <a:latin typeface="Calibri (MS)"/>
                <a:ea typeface="Calibri (MS)"/>
                <a:cs typeface="Calibri (MS)"/>
                <a:sym typeface="Calibri (MS)"/>
              </a:rPr>
              <a:t>Sprint 1 (4 semanas): FRONTEND + Servicio de certificación y registro de cuentas.</a:t>
            </a:r>
          </a:p>
          <a:p>
            <a:pPr algn="just">
              <a:lnSpc>
                <a:spcPts val="4589"/>
              </a:lnSpc>
            </a:pPr>
            <a:endParaRPr lang="en-US" sz="3399">
              <a:solidFill>
                <a:srgbClr val="000000"/>
              </a:solidFill>
              <a:latin typeface="Calibri (MS)"/>
              <a:ea typeface="Calibri (MS)"/>
              <a:cs typeface="Calibri (MS)"/>
              <a:sym typeface="Calibri (MS)"/>
            </a:endParaRPr>
          </a:p>
          <a:p>
            <a:pPr marL="734059" lvl="1" indent="-367030" algn="just">
              <a:lnSpc>
                <a:spcPts val="4589"/>
              </a:lnSpc>
              <a:buFont typeface="Arial"/>
              <a:buChar char="•"/>
            </a:pPr>
            <a:r>
              <a:rPr lang="en-US" sz="3399">
                <a:solidFill>
                  <a:srgbClr val="000000"/>
                </a:solidFill>
                <a:latin typeface="Calibri (MS)"/>
                <a:ea typeface="Calibri (MS)"/>
                <a:cs typeface="Calibri (MS)"/>
                <a:sym typeface="Calibri (MS)"/>
              </a:rPr>
              <a:t>Sprint 2 (4 semanas): Gestión de propiedades (CRUD + adjuntos) + Sistema de geolocalización de propiedades.</a:t>
            </a:r>
          </a:p>
          <a:p>
            <a:pPr algn="just">
              <a:lnSpc>
                <a:spcPts val="4589"/>
              </a:lnSpc>
            </a:pPr>
            <a:endParaRPr lang="en-US" sz="3399">
              <a:solidFill>
                <a:srgbClr val="000000"/>
              </a:solidFill>
              <a:latin typeface="Calibri (MS)"/>
              <a:ea typeface="Calibri (MS)"/>
              <a:cs typeface="Calibri (MS)"/>
              <a:sym typeface="Calibri (MS)"/>
            </a:endParaRPr>
          </a:p>
          <a:p>
            <a:pPr marL="734059" lvl="1" indent="-367030" algn="just">
              <a:lnSpc>
                <a:spcPts val="4589"/>
              </a:lnSpc>
              <a:buFont typeface="Arial"/>
              <a:buChar char="•"/>
            </a:pPr>
            <a:r>
              <a:rPr lang="en-US" sz="3399">
                <a:solidFill>
                  <a:srgbClr val="000000"/>
                </a:solidFill>
                <a:latin typeface="Calibri (MS)"/>
                <a:ea typeface="Calibri (MS)"/>
                <a:cs typeface="Calibri (MS)"/>
                <a:sym typeface="Calibri (MS)"/>
              </a:rPr>
              <a:t>Sprint  3 (2 semanas): Sistema de mensajería.</a:t>
            </a:r>
          </a:p>
          <a:p>
            <a:pPr algn="just">
              <a:lnSpc>
                <a:spcPts val="4589"/>
              </a:lnSpc>
            </a:pPr>
            <a:endParaRPr lang="en-US" sz="3399">
              <a:solidFill>
                <a:srgbClr val="000000"/>
              </a:solidFill>
              <a:latin typeface="Calibri (MS)"/>
              <a:ea typeface="Calibri (MS)"/>
              <a:cs typeface="Calibri (MS)"/>
              <a:sym typeface="Calibri (MS)"/>
            </a:endParaRPr>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32695" y="5641076"/>
            <a:ext cx="5412630" cy="2807802"/>
          </a:xfrm>
          <a:custGeom>
            <a:avLst/>
            <a:gdLst/>
            <a:ahLst/>
            <a:cxnLst/>
            <a:rect l="l" t="t" r="r" b="b"/>
            <a:pathLst>
              <a:path w="5412630" h="2807802">
                <a:moveTo>
                  <a:pt x="0" y="0"/>
                </a:moveTo>
                <a:lnTo>
                  <a:pt x="5412630" y="0"/>
                </a:lnTo>
                <a:lnTo>
                  <a:pt x="5412630" y="2807802"/>
                </a:lnTo>
                <a:lnTo>
                  <a:pt x="0" y="2807802"/>
                </a:lnTo>
                <a:lnTo>
                  <a:pt x="0" y="0"/>
                </a:lnTo>
                <a:close/>
              </a:path>
            </a:pathLst>
          </a:custGeom>
          <a:blipFill>
            <a:blip r:embed="rId2"/>
            <a:stretch>
              <a:fillRect/>
            </a:stretch>
          </a:blipFill>
        </p:spPr>
        <p:txBody>
          <a:bodyPr/>
          <a:lstStyle/>
          <a:p>
            <a:endParaRPr lang="es-CL"/>
          </a:p>
        </p:txBody>
      </p:sp>
      <p:sp>
        <p:nvSpPr>
          <p:cNvPr id="3" name="Freeform 3"/>
          <p:cNvSpPr/>
          <p:nvPr/>
        </p:nvSpPr>
        <p:spPr>
          <a:xfrm>
            <a:off x="12303196" y="1580503"/>
            <a:ext cx="3871627" cy="2853111"/>
          </a:xfrm>
          <a:custGeom>
            <a:avLst/>
            <a:gdLst/>
            <a:ahLst/>
            <a:cxnLst/>
            <a:rect l="l" t="t" r="r" b="b"/>
            <a:pathLst>
              <a:path w="3871627" h="2853111">
                <a:moveTo>
                  <a:pt x="0" y="0"/>
                </a:moveTo>
                <a:lnTo>
                  <a:pt x="3871628" y="0"/>
                </a:lnTo>
                <a:lnTo>
                  <a:pt x="3871628" y="2853111"/>
                </a:lnTo>
                <a:lnTo>
                  <a:pt x="0" y="2853111"/>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7113240" y="156210"/>
            <a:ext cx="4061520"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EVIDENCIAS</a:t>
            </a:r>
          </a:p>
        </p:txBody>
      </p:sp>
      <p:sp>
        <p:nvSpPr>
          <p:cNvPr id="5" name="TextBox 5"/>
          <p:cNvSpPr txBox="1"/>
          <p:nvPr/>
        </p:nvSpPr>
        <p:spPr>
          <a:xfrm>
            <a:off x="4672718" y="1162434"/>
            <a:ext cx="9743655" cy="7970520"/>
          </a:xfrm>
          <a:prstGeom prst="rect">
            <a:avLst/>
          </a:prstGeom>
        </p:spPr>
        <p:txBody>
          <a:bodyPr lIns="0" tIns="0" rIns="0" bIns="0" rtlCol="0" anchor="t">
            <a:spAutoFit/>
          </a:bodyPr>
          <a:lstStyle/>
          <a:p>
            <a:pPr algn="just">
              <a:lnSpc>
                <a:spcPts val="4860"/>
              </a:lnSpc>
            </a:pPr>
            <a:endParaRP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Evidencia de flujo Jira</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Carta Gantt </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Incremento del Software</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Product Backlog</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Sprint Backlog</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Gráfica de trabajo hecho</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Tablero Kanban </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Impedimentos</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sprint planning</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Sprint Review</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sprint Retrospective</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Registro de daily meeting</a:t>
            </a:r>
          </a:p>
        </p:txBody>
      </p:sp>
      <p:sp>
        <p:nvSpPr>
          <p:cNvPr id="6" name="Freeform 6"/>
          <p:cNvSpPr/>
          <p:nvPr/>
        </p:nvSpPr>
        <p:spPr>
          <a:xfrm rot="-10800000" flipH="1">
            <a:off x="-610548" y="-166385"/>
            <a:ext cx="4536157" cy="10453385"/>
          </a:xfrm>
          <a:custGeom>
            <a:avLst/>
            <a:gdLst/>
            <a:ahLst/>
            <a:cxnLst/>
            <a:rect l="l" t="t" r="r" b="b"/>
            <a:pathLst>
              <a:path w="4536157" h="10453385">
                <a:moveTo>
                  <a:pt x="4536158" y="0"/>
                </a:moveTo>
                <a:lnTo>
                  <a:pt x="0" y="0"/>
                </a:lnTo>
                <a:lnTo>
                  <a:pt x="0" y="10453385"/>
                </a:lnTo>
                <a:lnTo>
                  <a:pt x="4536158" y="10453385"/>
                </a:lnTo>
                <a:lnTo>
                  <a:pt x="4536158" y="0"/>
                </a:lnTo>
                <a:close/>
              </a:path>
            </a:pathLst>
          </a:custGeom>
          <a:blipFill>
            <a:blip r:embed="rId4"/>
            <a:stretch>
              <a:fillRect l="-8200" t="-1174" b="-1174"/>
            </a:stretch>
          </a:blipFill>
        </p:spPr>
        <p:txBody>
          <a:bodyPr/>
          <a:lstStyle/>
          <a:p>
            <a:endParaRPr lang="es-CL"/>
          </a:p>
        </p:txBody>
      </p:sp>
      <p:sp>
        <p:nvSpPr>
          <p:cNvPr id="7" name="TextBox 7"/>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949149" y="-83193"/>
            <a:ext cx="4536157" cy="10453385"/>
          </a:xfrm>
          <a:custGeom>
            <a:avLst/>
            <a:gdLst/>
            <a:ahLst/>
            <a:cxnLst/>
            <a:rect l="l" t="t" r="r" b="b"/>
            <a:pathLst>
              <a:path w="4536157" h="10453385">
                <a:moveTo>
                  <a:pt x="4536157" y="0"/>
                </a:moveTo>
                <a:lnTo>
                  <a:pt x="0" y="0"/>
                </a:lnTo>
                <a:lnTo>
                  <a:pt x="0" y="10453386"/>
                </a:lnTo>
                <a:lnTo>
                  <a:pt x="4536157" y="10453386"/>
                </a:lnTo>
                <a:lnTo>
                  <a:pt x="4536157" y="0"/>
                </a:lnTo>
                <a:close/>
              </a:path>
            </a:pathLst>
          </a:custGeom>
          <a:blipFill>
            <a:blip r:embed="rId2"/>
            <a:stretch>
              <a:fillRect l="-8200" t="-1174" b="-1174"/>
            </a:stretch>
          </a:blipFill>
        </p:spPr>
        <p:txBody>
          <a:bodyPr/>
          <a:lstStyle/>
          <a:p>
            <a:endParaRPr lang="es-CL"/>
          </a:p>
        </p:txBody>
      </p:sp>
      <p:graphicFrame>
        <p:nvGraphicFramePr>
          <p:cNvPr id="3" name="Object 3"/>
          <p:cNvGraphicFramePr/>
          <p:nvPr/>
        </p:nvGraphicFramePr>
        <p:xfrm>
          <a:off x="329940" y="1285878"/>
          <a:ext cx="17993336" cy="9781128"/>
        </p:xfrm>
        <a:graphic>
          <a:graphicData uri="http://schemas.openxmlformats.org/presentationml/2006/ole">
            <mc:AlternateContent xmlns:mc="http://schemas.openxmlformats.org/markup-compatibility/2006">
              <mc:Choice xmlns:v="urn:schemas-microsoft-com:vml" Requires="v">
                <p:oleObj name="Worksheet" r:id="rId3" imgW="21590000" imgH="13373100" progId="Excel.Sheet.12">
                  <p:embed/>
                </p:oleObj>
              </mc:Choice>
              <mc:Fallback>
                <p:oleObj name="Worksheet" r:id="rId3" imgW="21590000" imgH="13373100" progId="Excel.Sheet.12">
                  <p:embed/>
                  <p:pic>
                    <p:nvPicPr>
                      <p:cNvPr id="0" name=""/>
                      <p:cNvPicPr/>
                      <p:nvPr/>
                    </p:nvPicPr>
                    <p:blipFill>
                      <a:blip r:embed="rId4"/>
                      <a:stretch>
                        <a:fillRect/>
                      </a:stretch>
                    </p:blipFill>
                    <p:spPr>
                      <a:xfrm>
                        <a:off x="329940" y="1285878"/>
                        <a:ext cx="17993336" cy="9781128"/>
                      </a:xfrm>
                      <a:prstGeom prst="rect">
                        <a:avLst/>
                      </a:prstGeom>
                    </p:spPr>
                  </p:pic>
                </p:oleObj>
              </mc:Fallback>
            </mc:AlternateContent>
          </a:graphicData>
        </a:graphic>
      </p:graphicFrame>
      <p:sp>
        <p:nvSpPr>
          <p:cNvPr id="4" name="TextBox 4"/>
          <p:cNvSpPr txBox="1"/>
          <p:nvPr/>
        </p:nvSpPr>
        <p:spPr>
          <a:xfrm>
            <a:off x="6173465" y="73842"/>
            <a:ext cx="5941070" cy="1068705"/>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nva Sans Bold"/>
                <a:ea typeface="Canva Sans Bold"/>
                <a:cs typeface="Canva Sans Bold"/>
                <a:sym typeface="Canva Sans Bold"/>
              </a:rPr>
              <a:t>PRESUPUESTO</a:t>
            </a:r>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09222" y="809060"/>
            <a:ext cx="12058060" cy="9356913"/>
          </a:xfrm>
          <a:custGeom>
            <a:avLst/>
            <a:gdLst/>
            <a:ahLst/>
            <a:cxnLst/>
            <a:rect l="l" t="t" r="r" b="b"/>
            <a:pathLst>
              <a:path w="12058060" h="9356913">
                <a:moveTo>
                  <a:pt x="0" y="0"/>
                </a:moveTo>
                <a:lnTo>
                  <a:pt x="12058060" y="0"/>
                </a:lnTo>
                <a:lnTo>
                  <a:pt x="12058060" y="9356913"/>
                </a:lnTo>
                <a:lnTo>
                  <a:pt x="0" y="9356913"/>
                </a:lnTo>
                <a:lnTo>
                  <a:pt x="0" y="0"/>
                </a:lnTo>
                <a:close/>
              </a:path>
            </a:pathLst>
          </a:custGeom>
          <a:blipFill>
            <a:blip r:embed="rId2"/>
            <a:stretch>
              <a:fillRect/>
            </a:stretch>
          </a:blipFill>
        </p:spPr>
        <p:txBody>
          <a:bodyPr/>
          <a:lstStyle/>
          <a:p>
            <a:endParaRPr lang="es-CL"/>
          </a:p>
        </p:txBody>
      </p:sp>
      <p:sp>
        <p:nvSpPr>
          <p:cNvPr id="3" name="Freeform 3"/>
          <p:cNvSpPr/>
          <p:nvPr/>
        </p:nvSpPr>
        <p:spPr>
          <a:xfrm>
            <a:off x="12726433" y="8409629"/>
            <a:ext cx="933889" cy="848671"/>
          </a:xfrm>
          <a:custGeom>
            <a:avLst/>
            <a:gdLst/>
            <a:ahLst/>
            <a:cxnLst/>
            <a:rect l="l" t="t" r="r" b="b"/>
            <a:pathLst>
              <a:path w="933889" h="848671">
                <a:moveTo>
                  <a:pt x="0" y="0"/>
                </a:moveTo>
                <a:lnTo>
                  <a:pt x="933889" y="0"/>
                </a:lnTo>
                <a:lnTo>
                  <a:pt x="933889" y="848671"/>
                </a:lnTo>
                <a:lnTo>
                  <a:pt x="0" y="8486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L"/>
          </a:p>
        </p:txBody>
      </p:sp>
      <p:sp>
        <p:nvSpPr>
          <p:cNvPr id="4" name="TextBox 4"/>
          <p:cNvSpPr txBox="1"/>
          <p:nvPr/>
        </p:nvSpPr>
        <p:spPr>
          <a:xfrm>
            <a:off x="6104279" y="-175803"/>
            <a:ext cx="6548989" cy="1077474"/>
          </a:xfrm>
          <a:prstGeom prst="rect">
            <a:avLst/>
          </a:prstGeom>
        </p:spPr>
        <p:txBody>
          <a:bodyPr wrap="square" lIns="0" tIns="0" rIns="0" bIns="0" rtlCol="0" anchor="t">
            <a:spAutoFit/>
          </a:bodyPr>
          <a:lstStyle/>
          <a:p>
            <a:pPr algn="ctr">
              <a:lnSpc>
                <a:spcPts val="8959"/>
              </a:lnSpc>
            </a:pPr>
            <a:r>
              <a:rPr lang="en-US" sz="6399" b="1" dirty="0">
                <a:solidFill>
                  <a:srgbClr val="000000"/>
                </a:solidFill>
                <a:latin typeface="Open Sans Bold"/>
                <a:ea typeface="Open Sans Bold"/>
                <a:cs typeface="Open Sans Bold"/>
                <a:sym typeface="Open Sans Bold"/>
              </a:rPr>
              <a:t>CARTA GANTT</a:t>
            </a:r>
          </a:p>
        </p:txBody>
      </p:sp>
      <p:sp>
        <p:nvSpPr>
          <p:cNvPr id="5" name="Freeform 5"/>
          <p:cNvSpPr/>
          <p:nvPr/>
        </p:nvSpPr>
        <p:spPr>
          <a:xfrm rot="-10800000" flipH="1">
            <a:off x="-1045892" y="-83193"/>
            <a:ext cx="4536157" cy="10453385"/>
          </a:xfrm>
          <a:custGeom>
            <a:avLst/>
            <a:gdLst/>
            <a:ahLst/>
            <a:cxnLst/>
            <a:rect l="l" t="t" r="r" b="b"/>
            <a:pathLst>
              <a:path w="4536157" h="10453385">
                <a:moveTo>
                  <a:pt x="4536157" y="0"/>
                </a:moveTo>
                <a:lnTo>
                  <a:pt x="0" y="0"/>
                </a:lnTo>
                <a:lnTo>
                  <a:pt x="0" y="10453386"/>
                </a:lnTo>
                <a:lnTo>
                  <a:pt x="4536157" y="10453386"/>
                </a:lnTo>
                <a:lnTo>
                  <a:pt x="4536157" y="0"/>
                </a:lnTo>
                <a:close/>
              </a:path>
            </a:pathLst>
          </a:custGeom>
          <a:blipFill>
            <a:blip r:embed="rId5"/>
            <a:stretch>
              <a:fillRect l="-8200" t="-1174" b="-1174"/>
            </a:stretch>
          </a:blipFill>
        </p:spPr>
        <p:txBody>
          <a:bodyPr/>
          <a:lstStyle/>
          <a:p>
            <a:endParaRPr lang="es-CL"/>
          </a:p>
        </p:txBody>
      </p:sp>
      <p:sp>
        <p:nvSpPr>
          <p:cNvPr id="6" name="TextBox 6"/>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21273" y="69910"/>
            <a:ext cx="3024485"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SPRINT 0</a:t>
            </a:r>
          </a:p>
        </p:txBody>
      </p:sp>
      <p:sp>
        <p:nvSpPr>
          <p:cNvPr id="3" name="TextBox 3"/>
          <p:cNvSpPr txBox="1"/>
          <p:nvPr/>
        </p:nvSpPr>
        <p:spPr>
          <a:xfrm>
            <a:off x="6923068" y="1326773"/>
            <a:ext cx="9982625" cy="437620"/>
          </a:xfrm>
          <a:prstGeom prst="rect">
            <a:avLst/>
          </a:prstGeom>
        </p:spPr>
        <p:txBody>
          <a:bodyPr lIns="0" tIns="0" rIns="0" bIns="0" rtlCol="0" anchor="t">
            <a:spAutoFit/>
          </a:bodyPr>
          <a:lstStyle/>
          <a:p>
            <a:pPr algn="ctr">
              <a:lnSpc>
                <a:spcPts val="3645"/>
              </a:lnSpc>
              <a:spcBef>
                <a:spcPct val="0"/>
              </a:spcBef>
            </a:pPr>
            <a:r>
              <a:rPr lang="en-US" sz="2700" b="1" dirty="0">
                <a:solidFill>
                  <a:srgbClr val="000000"/>
                </a:solidFill>
                <a:latin typeface="Calibri (MS) Bold"/>
                <a:ea typeface="Calibri (MS) Bold"/>
                <a:cs typeface="Calibri (MS) Bold"/>
                <a:sym typeface="Calibri (MS) Bold"/>
              </a:rPr>
              <a:t>FORMALIZACIÓN DEL PROYECTO Y TOMA DE REQUISITOS</a:t>
            </a:r>
          </a:p>
        </p:txBody>
      </p:sp>
      <p:sp>
        <p:nvSpPr>
          <p:cNvPr id="4" name="TextBox 4"/>
          <p:cNvSpPr txBox="1"/>
          <p:nvPr/>
        </p:nvSpPr>
        <p:spPr>
          <a:xfrm>
            <a:off x="1017651" y="1146910"/>
            <a:ext cx="3631727" cy="612988"/>
          </a:xfrm>
          <a:prstGeom prst="rect">
            <a:avLst/>
          </a:prstGeom>
        </p:spPr>
        <p:txBody>
          <a:bodyPr wrap="square" lIns="0" tIns="0" rIns="0" bIns="0" rtlCol="0" anchor="t">
            <a:spAutoFit/>
          </a:bodyPr>
          <a:lstStyle/>
          <a:p>
            <a:pPr algn="ctr">
              <a:lnSpc>
                <a:spcPts val="5064"/>
              </a:lnSpc>
            </a:pPr>
            <a:r>
              <a:rPr lang="en-US" sz="3617" b="1" dirty="0">
                <a:solidFill>
                  <a:srgbClr val="000000"/>
                </a:solidFill>
                <a:latin typeface="Calibri (MS) Bold"/>
                <a:ea typeface="Calibri (MS) Bold"/>
                <a:cs typeface="Calibri (MS) Bold"/>
                <a:sym typeface="Calibri (MS) Bold"/>
              </a:rPr>
              <a:t>Sprint Backlog</a:t>
            </a:r>
          </a:p>
        </p:txBody>
      </p:sp>
      <p:sp>
        <p:nvSpPr>
          <p:cNvPr id="5" name="Freeform 5"/>
          <p:cNvSpPr/>
          <p:nvPr/>
        </p:nvSpPr>
        <p:spPr>
          <a:xfrm flipH="1">
            <a:off x="16067067" y="-125609"/>
            <a:ext cx="3504842" cy="10631902"/>
          </a:xfrm>
          <a:custGeom>
            <a:avLst/>
            <a:gdLst/>
            <a:ahLst/>
            <a:cxnLst/>
            <a:rect l="l" t="t" r="r" b="b"/>
            <a:pathLst>
              <a:path w="3504842" h="10631902">
                <a:moveTo>
                  <a:pt x="3504842" y="0"/>
                </a:moveTo>
                <a:lnTo>
                  <a:pt x="0" y="0"/>
                </a:lnTo>
                <a:lnTo>
                  <a:pt x="0" y="10631902"/>
                </a:lnTo>
                <a:lnTo>
                  <a:pt x="3504842" y="10631902"/>
                </a:lnTo>
                <a:lnTo>
                  <a:pt x="3504842" y="0"/>
                </a:lnTo>
                <a:close/>
              </a:path>
            </a:pathLst>
          </a:custGeom>
          <a:blipFill>
            <a:blip r:embed="rId2"/>
            <a:stretch>
              <a:fillRect l="-2257" r="-36904"/>
            </a:stretch>
          </a:blipFill>
        </p:spPr>
        <p:txBody>
          <a:bodyPr/>
          <a:lstStyle/>
          <a:p>
            <a:endParaRPr lang="es-CL"/>
          </a:p>
        </p:txBody>
      </p:sp>
      <p:sp>
        <p:nvSpPr>
          <p:cNvPr id="6" name="Freeform 6"/>
          <p:cNvSpPr/>
          <p:nvPr/>
        </p:nvSpPr>
        <p:spPr>
          <a:xfrm>
            <a:off x="654693" y="2213079"/>
            <a:ext cx="17164795" cy="7616878"/>
          </a:xfrm>
          <a:custGeom>
            <a:avLst/>
            <a:gdLst/>
            <a:ahLst/>
            <a:cxnLst/>
            <a:rect l="l" t="t" r="r" b="b"/>
            <a:pathLst>
              <a:path w="17164795" h="7616878">
                <a:moveTo>
                  <a:pt x="0" y="0"/>
                </a:moveTo>
                <a:lnTo>
                  <a:pt x="17164795" y="0"/>
                </a:lnTo>
                <a:lnTo>
                  <a:pt x="17164795" y="7616878"/>
                </a:lnTo>
                <a:lnTo>
                  <a:pt x="0" y="7616878"/>
                </a:lnTo>
                <a:lnTo>
                  <a:pt x="0" y="0"/>
                </a:lnTo>
                <a:close/>
              </a:path>
            </a:pathLst>
          </a:custGeom>
          <a:blipFill>
            <a:blip r:embed="rId3"/>
            <a:stretch>
              <a:fillRect/>
            </a:stretch>
          </a:blipFill>
        </p:spPr>
        <p:txBody>
          <a:bodyPr/>
          <a:lstStyle/>
          <a:p>
            <a:endParaRPr lang="es-CL"/>
          </a:p>
        </p:txBody>
      </p:sp>
      <p:sp>
        <p:nvSpPr>
          <p:cNvPr id="7" name="TextBox 7"/>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32839" y="145064"/>
            <a:ext cx="7251470" cy="4834575"/>
          </a:xfrm>
          <a:custGeom>
            <a:avLst/>
            <a:gdLst/>
            <a:ahLst/>
            <a:cxnLst/>
            <a:rect l="l" t="t" r="r" b="b"/>
            <a:pathLst>
              <a:path w="7251470" h="4834575">
                <a:moveTo>
                  <a:pt x="0" y="0"/>
                </a:moveTo>
                <a:lnTo>
                  <a:pt x="7251470" y="0"/>
                </a:lnTo>
                <a:lnTo>
                  <a:pt x="7251470" y="4834576"/>
                </a:lnTo>
                <a:lnTo>
                  <a:pt x="0" y="4834576"/>
                </a:lnTo>
                <a:lnTo>
                  <a:pt x="0" y="0"/>
                </a:lnTo>
                <a:close/>
              </a:path>
            </a:pathLst>
          </a:custGeom>
          <a:blipFill>
            <a:blip r:embed="rId2"/>
            <a:stretch>
              <a:fillRect b="-129872"/>
            </a:stretch>
          </a:blipFill>
        </p:spPr>
        <p:txBody>
          <a:bodyPr/>
          <a:lstStyle/>
          <a:p>
            <a:endParaRPr lang="es-CL"/>
          </a:p>
        </p:txBody>
      </p:sp>
      <p:sp>
        <p:nvSpPr>
          <p:cNvPr id="3" name="Freeform 3"/>
          <p:cNvSpPr/>
          <p:nvPr/>
        </p:nvSpPr>
        <p:spPr>
          <a:xfrm>
            <a:off x="1694337" y="5143500"/>
            <a:ext cx="15025391" cy="4828241"/>
          </a:xfrm>
          <a:custGeom>
            <a:avLst/>
            <a:gdLst/>
            <a:ahLst/>
            <a:cxnLst/>
            <a:rect l="l" t="t" r="r" b="b"/>
            <a:pathLst>
              <a:path w="15025391" h="4828241">
                <a:moveTo>
                  <a:pt x="0" y="0"/>
                </a:moveTo>
                <a:lnTo>
                  <a:pt x="15025391" y="0"/>
                </a:lnTo>
                <a:lnTo>
                  <a:pt x="15025391" y="4828241"/>
                </a:lnTo>
                <a:lnTo>
                  <a:pt x="0" y="4828241"/>
                </a:lnTo>
                <a:lnTo>
                  <a:pt x="0" y="0"/>
                </a:lnTo>
                <a:close/>
              </a:path>
            </a:pathLst>
          </a:custGeom>
          <a:blipFill>
            <a:blip r:embed="rId3"/>
            <a:stretch>
              <a:fillRect t="-13976"/>
            </a:stretch>
          </a:blipFill>
        </p:spPr>
        <p:txBody>
          <a:bodyPr/>
          <a:lstStyle/>
          <a:p>
            <a:endParaRPr lang="es-CL"/>
          </a:p>
        </p:txBody>
      </p:sp>
      <p:sp>
        <p:nvSpPr>
          <p:cNvPr id="4" name="TextBox 4"/>
          <p:cNvSpPr txBox="1"/>
          <p:nvPr/>
        </p:nvSpPr>
        <p:spPr>
          <a:xfrm>
            <a:off x="5339710" y="-24662"/>
            <a:ext cx="5231904" cy="2236446"/>
          </a:xfrm>
          <a:prstGeom prst="rect">
            <a:avLst/>
          </a:prstGeom>
        </p:spPr>
        <p:txBody>
          <a:bodyPr lIns="0" tIns="0" rIns="0" bIns="0" rtlCol="0" anchor="t">
            <a:spAutoFit/>
          </a:bodyPr>
          <a:lstStyle/>
          <a:p>
            <a:pPr algn="ctr">
              <a:lnSpc>
                <a:spcPts val="8959"/>
              </a:lnSpc>
            </a:pPr>
            <a:r>
              <a:rPr lang="en-US" sz="6399" b="1" dirty="0">
                <a:solidFill>
                  <a:srgbClr val="000000"/>
                </a:solidFill>
                <a:latin typeface="Calibri (MS) Bold"/>
                <a:ea typeface="Calibri (MS) Bold"/>
                <a:cs typeface="Calibri (MS) Bold"/>
                <a:sym typeface="Calibri (MS) Bold"/>
              </a:rPr>
              <a:t>TABLERO KANBAN</a:t>
            </a:r>
          </a:p>
        </p:txBody>
      </p:sp>
      <p:sp>
        <p:nvSpPr>
          <p:cNvPr id="5" name="TextBox 5"/>
          <p:cNvSpPr txBox="1"/>
          <p:nvPr/>
        </p:nvSpPr>
        <p:spPr>
          <a:xfrm>
            <a:off x="533400" y="4061215"/>
            <a:ext cx="10668000" cy="1082284"/>
          </a:xfrm>
          <a:prstGeom prst="rect">
            <a:avLst/>
          </a:prstGeom>
        </p:spPr>
        <p:txBody>
          <a:bodyPr wrap="square" lIns="0" tIns="0" rIns="0" bIns="0" rtlCol="0" anchor="t">
            <a:spAutoFit/>
          </a:bodyPr>
          <a:lstStyle/>
          <a:p>
            <a:pPr algn="ctr">
              <a:lnSpc>
                <a:spcPts val="8959"/>
              </a:lnSpc>
            </a:pPr>
            <a:r>
              <a:rPr lang="en-US" sz="6399" b="1" dirty="0">
                <a:solidFill>
                  <a:srgbClr val="000000"/>
                </a:solidFill>
                <a:latin typeface="Calibri (MS) Bold"/>
                <a:ea typeface="Calibri (MS) Bold"/>
                <a:cs typeface="Calibri (MS) Bold"/>
                <a:sym typeface="Calibri (MS) Bold"/>
              </a:rPr>
              <a:t>GRÁFICA DE TRABAJO HECHO</a:t>
            </a:r>
          </a:p>
        </p:txBody>
      </p:sp>
      <p:sp>
        <p:nvSpPr>
          <p:cNvPr id="6" name="Freeform 6"/>
          <p:cNvSpPr/>
          <p:nvPr/>
        </p:nvSpPr>
        <p:spPr>
          <a:xfrm rot="-10800000" flipH="1">
            <a:off x="-1137146" y="-83193"/>
            <a:ext cx="4536157" cy="10453385"/>
          </a:xfrm>
          <a:custGeom>
            <a:avLst/>
            <a:gdLst/>
            <a:ahLst/>
            <a:cxnLst/>
            <a:rect l="l" t="t" r="r" b="b"/>
            <a:pathLst>
              <a:path w="4536157" h="10453385">
                <a:moveTo>
                  <a:pt x="4536157" y="0"/>
                </a:moveTo>
                <a:lnTo>
                  <a:pt x="0" y="0"/>
                </a:lnTo>
                <a:lnTo>
                  <a:pt x="0" y="10453386"/>
                </a:lnTo>
                <a:lnTo>
                  <a:pt x="4536157" y="10453386"/>
                </a:lnTo>
                <a:lnTo>
                  <a:pt x="4536157" y="0"/>
                </a:lnTo>
                <a:close/>
              </a:path>
            </a:pathLst>
          </a:custGeom>
          <a:blipFill>
            <a:blip r:embed="rId4"/>
            <a:stretch>
              <a:fillRect l="-8200" t="-1174" b="-1174"/>
            </a:stretch>
          </a:blipFill>
        </p:spPr>
        <p:txBody>
          <a:bodyPr/>
          <a:lstStyle/>
          <a:p>
            <a:endParaRPr lang="es-CL"/>
          </a:p>
        </p:txBody>
      </p:sp>
      <p:sp>
        <p:nvSpPr>
          <p:cNvPr id="7" name="TextBox 7"/>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3356574" cy="10287000"/>
          </a:xfrm>
          <a:custGeom>
            <a:avLst/>
            <a:gdLst/>
            <a:ahLst/>
            <a:cxnLst/>
            <a:rect l="l" t="t" r="r" b="b"/>
            <a:pathLst>
              <a:path w="3356574" h="10287000">
                <a:moveTo>
                  <a:pt x="0" y="10287000"/>
                </a:moveTo>
                <a:lnTo>
                  <a:pt x="3356574" y="10287000"/>
                </a:lnTo>
                <a:lnTo>
                  <a:pt x="3356574" y="0"/>
                </a:lnTo>
                <a:lnTo>
                  <a:pt x="0" y="0"/>
                </a:lnTo>
                <a:lnTo>
                  <a:pt x="0" y="10287000"/>
                </a:lnTo>
                <a:close/>
              </a:path>
            </a:pathLst>
          </a:custGeom>
          <a:blipFill>
            <a:blip r:embed="rId2"/>
            <a:stretch>
              <a:fillRect l="-26900" t="-189" b="-189"/>
            </a:stretch>
          </a:blipFill>
        </p:spPr>
        <p:txBody>
          <a:bodyPr/>
          <a:lstStyle/>
          <a:p>
            <a:endParaRPr lang="es-CL"/>
          </a:p>
        </p:txBody>
      </p:sp>
      <p:sp>
        <p:nvSpPr>
          <p:cNvPr id="3" name="TextBox 3"/>
          <p:cNvSpPr txBox="1"/>
          <p:nvPr/>
        </p:nvSpPr>
        <p:spPr>
          <a:xfrm>
            <a:off x="3356574" y="2047583"/>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01</a:t>
            </a:r>
          </a:p>
        </p:txBody>
      </p:sp>
      <p:sp>
        <p:nvSpPr>
          <p:cNvPr id="4" name="TextBox 4"/>
          <p:cNvSpPr txBox="1"/>
          <p:nvPr/>
        </p:nvSpPr>
        <p:spPr>
          <a:xfrm>
            <a:off x="4275824" y="2047583"/>
            <a:ext cx="5299535" cy="655320"/>
          </a:xfrm>
          <a:prstGeom prst="rect">
            <a:avLst/>
          </a:prstGeom>
        </p:spPr>
        <p:txBody>
          <a:bodyPr lIns="0" tIns="0" rIns="0" bIns="0" rtlCol="0" anchor="t">
            <a:spAutoFit/>
          </a:bodyPr>
          <a:lstStyle/>
          <a:p>
            <a:pPr algn="l">
              <a:lnSpc>
                <a:spcPts val="4860"/>
              </a:lnSpc>
            </a:pPr>
            <a:r>
              <a:rPr lang="en-US" sz="3600">
                <a:solidFill>
                  <a:srgbClr val="000000"/>
                </a:solidFill>
                <a:latin typeface="Calibri (MS)"/>
                <a:ea typeface="Calibri (MS)"/>
                <a:cs typeface="Calibri (MS)"/>
                <a:sym typeface="Calibri (MS)"/>
              </a:rPr>
              <a:t>Contexto</a:t>
            </a:r>
          </a:p>
        </p:txBody>
      </p:sp>
      <p:sp>
        <p:nvSpPr>
          <p:cNvPr id="5" name="TextBox 5"/>
          <p:cNvSpPr txBox="1"/>
          <p:nvPr/>
        </p:nvSpPr>
        <p:spPr>
          <a:xfrm>
            <a:off x="6925592" y="407378"/>
            <a:ext cx="5299535" cy="1211580"/>
          </a:xfrm>
          <a:prstGeom prst="rect">
            <a:avLst/>
          </a:prstGeom>
        </p:spPr>
        <p:txBody>
          <a:bodyPr lIns="0" tIns="0" rIns="0" bIns="0" rtlCol="0" anchor="t">
            <a:spAutoFit/>
          </a:bodyPr>
          <a:lstStyle/>
          <a:p>
            <a:pPr algn="l">
              <a:lnSpc>
                <a:spcPts val="8639"/>
              </a:lnSpc>
            </a:pPr>
            <a:r>
              <a:rPr lang="en-US" sz="6399" b="1">
                <a:solidFill>
                  <a:srgbClr val="000000"/>
                </a:solidFill>
                <a:latin typeface="Calibri (MS) Bold"/>
                <a:ea typeface="Calibri (MS) Bold"/>
                <a:cs typeface="Calibri (MS) Bold"/>
                <a:sym typeface="Calibri (MS) Bold"/>
              </a:rPr>
              <a:t>Contenido</a:t>
            </a:r>
          </a:p>
        </p:txBody>
      </p:sp>
      <p:sp>
        <p:nvSpPr>
          <p:cNvPr id="6" name="TextBox 6"/>
          <p:cNvSpPr txBox="1"/>
          <p:nvPr/>
        </p:nvSpPr>
        <p:spPr>
          <a:xfrm>
            <a:off x="3356574" y="3353774"/>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03</a:t>
            </a:r>
          </a:p>
        </p:txBody>
      </p:sp>
      <p:sp>
        <p:nvSpPr>
          <p:cNvPr id="7" name="TextBox 7"/>
          <p:cNvSpPr txBox="1"/>
          <p:nvPr/>
        </p:nvSpPr>
        <p:spPr>
          <a:xfrm>
            <a:off x="4275824" y="2681309"/>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Problema</a:t>
            </a:r>
          </a:p>
        </p:txBody>
      </p:sp>
      <p:sp>
        <p:nvSpPr>
          <p:cNvPr id="8" name="TextBox 8"/>
          <p:cNvSpPr txBox="1"/>
          <p:nvPr/>
        </p:nvSpPr>
        <p:spPr>
          <a:xfrm>
            <a:off x="3356574" y="6043634"/>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07</a:t>
            </a:r>
          </a:p>
        </p:txBody>
      </p:sp>
      <p:sp>
        <p:nvSpPr>
          <p:cNvPr id="9" name="TextBox 9"/>
          <p:cNvSpPr txBox="1"/>
          <p:nvPr/>
        </p:nvSpPr>
        <p:spPr>
          <a:xfrm>
            <a:off x="3356574" y="4698704"/>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05</a:t>
            </a:r>
          </a:p>
        </p:txBody>
      </p:sp>
      <p:sp>
        <p:nvSpPr>
          <p:cNvPr id="10" name="TextBox 10"/>
          <p:cNvSpPr txBox="1"/>
          <p:nvPr/>
        </p:nvSpPr>
        <p:spPr>
          <a:xfrm>
            <a:off x="4275824" y="7407614"/>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Modelo de datos</a:t>
            </a:r>
          </a:p>
        </p:txBody>
      </p:sp>
      <p:sp>
        <p:nvSpPr>
          <p:cNvPr id="11" name="TextBox 11"/>
          <p:cNvSpPr txBox="1"/>
          <p:nvPr/>
        </p:nvSpPr>
        <p:spPr>
          <a:xfrm>
            <a:off x="3356574" y="5371169"/>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06</a:t>
            </a:r>
          </a:p>
        </p:txBody>
      </p:sp>
      <p:sp>
        <p:nvSpPr>
          <p:cNvPr id="12" name="TextBox 12"/>
          <p:cNvSpPr txBox="1"/>
          <p:nvPr/>
        </p:nvSpPr>
        <p:spPr>
          <a:xfrm>
            <a:off x="11776217" y="4813004"/>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Presupuesto</a:t>
            </a:r>
          </a:p>
        </p:txBody>
      </p:sp>
      <p:sp>
        <p:nvSpPr>
          <p:cNvPr id="13" name="TextBox 13"/>
          <p:cNvSpPr txBox="1"/>
          <p:nvPr/>
        </p:nvSpPr>
        <p:spPr>
          <a:xfrm>
            <a:off x="3356574" y="4026239"/>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04</a:t>
            </a:r>
          </a:p>
        </p:txBody>
      </p:sp>
      <p:sp>
        <p:nvSpPr>
          <p:cNvPr id="14" name="TextBox 14"/>
          <p:cNvSpPr txBox="1"/>
          <p:nvPr/>
        </p:nvSpPr>
        <p:spPr>
          <a:xfrm>
            <a:off x="10953710" y="4832054"/>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14</a:t>
            </a:r>
          </a:p>
        </p:txBody>
      </p:sp>
      <p:sp>
        <p:nvSpPr>
          <p:cNvPr id="15" name="TextBox 15"/>
          <p:cNvSpPr txBox="1"/>
          <p:nvPr/>
        </p:nvSpPr>
        <p:spPr>
          <a:xfrm>
            <a:off x="4275824" y="4026239"/>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Solución</a:t>
            </a:r>
          </a:p>
        </p:txBody>
      </p:sp>
      <p:sp>
        <p:nvSpPr>
          <p:cNvPr id="16" name="TextBox 16"/>
          <p:cNvSpPr txBox="1"/>
          <p:nvPr/>
        </p:nvSpPr>
        <p:spPr>
          <a:xfrm>
            <a:off x="4275824" y="6754199"/>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Arquitectura</a:t>
            </a:r>
          </a:p>
        </p:txBody>
      </p:sp>
      <p:sp>
        <p:nvSpPr>
          <p:cNvPr id="17" name="TextBox 17"/>
          <p:cNvSpPr txBox="1"/>
          <p:nvPr/>
        </p:nvSpPr>
        <p:spPr>
          <a:xfrm>
            <a:off x="3356574" y="6716099"/>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08</a:t>
            </a:r>
          </a:p>
        </p:txBody>
      </p:sp>
      <p:sp>
        <p:nvSpPr>
          <p:cNvPr id="18" name="TextBox 18"/>
          <p:cNvSpPr txBox="1"/>
          <p:nvPr/>
        </p:nvSpPr>
        <p:spPr>
          <a:xfrm>
            <a:off x="11776217" y="2046944"/>
            <a:ext cx="5299535" cy="655320"/>
          </a:xfrm>
          <a:prstGeom prst="rect">
            <a:avLst/>
          </a:prstGeom>
        </p:spPr>
        <p:txBody>
          <a:bodyPr lIns="0" tIns="0" rIns="0" bIns="0" rtlCol="0" anchor="t">
            <a:spAutoFit/>
          </a:bodyPr>
          <a:lstStyle/>
          <a:p>
            <a:pPr algn="l">
              <a:lnSpc>
                <a:spcPts val="4860"/>
              </a:lnSpc>
            </a:pPr>
            <a:r>
              <a:rPr lang="en-US" sz="3600">
                <a:solidFill>
                  <a:srgbClr val="000000"/>
                </a:solidFill>
                <a:latin typeface="Calibri (MS)"/>
                <a:ea typeface="Calibri (MS)"/>
                <a:cs typeface="Calibri (MS)"/>
                <a:sym typeface="Calibri (MS)"/>
              </a:rPr>
              <a:t>Metodología</a:t>
            </a:r>
          </a:p>
        </p:txBody>
      </p:sp>
      <p:sp>
        <p:nvSpPr>
          <p:cNvPr id="19" name="TextBox 19"/>
          <p:cNvSpPr txBox="1"/>
          <p:nvPr/>
        </p:nvSpPr>
        <p:spPr>
          <a:xfrm>
            <a:off x="3356574" y="7388564"/>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09</a:t>
            </a:r>
          </a:p>
        </p:txBody>
      </p:sp>
      <p:sp>
        <p:nvSpPr>
          <p:cNvPr id="20" name="TextBox 20"/>
          <p:cNvSpPr txBox="1"/>
          <p:nvPr/>
        </p:nvSpPr>
        <p:spPr>
          <a:xfrm>
            <a:off x="11776217" y="2833709"/>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Roles</a:t>
            </a:r>
          </a:p>
        </p:txBody>
      </p:sp>
      <p:sp>
        <p:nvSpPr>
          <p:cNvPr id="21" name="TextBox 21"/>
          <p:cNvSpPr txBox="1"/>
          <p:nvPr/>
        </p:nvSpPr>
        <p:spPr>
          <a:xfrm>
            <a:off x="10953710" y="2047583"/>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10</a:t>
            </a:r>
          </a:p>
        </p:txBody>
      </p:sp>
      <p:sp>
        <p:nvSpPr>
          <p:cNvPr id="22" name="TextBox 22"/>
          <p:cNvSpPr txBox="1"/>
          <p:nvPr/>
        </p:nvSpPr>
        <p:spPr>
          <a:xfrm>
            <a:off x="11776217" y="3487124"/>
            <a:ext cx="3611260"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Sprints</a:t>
            </a:r>
          </a:p>
        </p:txBody>
      </p:sp>
      <p:sp>
        <p:nvSpPr>
          <p:cNvPr id="23" name="TextBox 23"/>
          <p:cNvSpPr txBox="1"/>
          <p:nvPr/>
        </p:nvSpPr>
        <p:spPr>
          <a:xfrm>
            <a:off x="10953710" y="2815298"/>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11</a:t>
            </a:r>
          </a:p>
        </p:txBody>
      </p:sp>
      <p:sp>
        <p:nvSpPr>
          <p:cNvPr id="24" name="TextBox 24"/>
          <p:cNvSpPr txBox="1"/>
          <p:nvPr/>
        </p:nvSpPr>
        <p:spPr>
          <a:xfrm>
            <a:off x="11776217" y="4159589"/>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Evidencias</a:t>
            </a:r>
          </a:p>
        </p:txBody>
      </p:sp>
      <p:sp>
        <p:nvSpPr>
          <p:cNvPr id="25" name="TextBox 25"/>
          <p:cNvSpPr txBox="1"/>
          <p:nvPr/>
        </p:nvSpPr>
        <p:spPr>
          <a:xfrm>
            <a:off x="10953710" y="3487124"/>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12</a:t>
            </a:r>
          </a:p>
        </p:txBody>
      </p:sp>
      <p:sp>
        <p:nvSpPr>
          <p:cNvPr id="26" name="TextBox 26"/>
          <p:cNvSpPr txBox="1"/>
          <p:nvPr/>
        </p:nvSpPr>
        <p:spPr>
          <a:xfrm>
            <a:off x="11776217" y="5436258"/>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Carta Gantt</a:t>
            </a:r>
          </a:p>
        </p:txBody>
      </p:sp>
      <p:sp>
        <p:nvSpPr>
          <p:cNvPr id="27" name="TextBox 27"/>
          <p:cNvSpPr txBox="1"/>
          <p:nvPr/>
        </p:nvSpPr>
        <p:spPr>
          <a:xfrm>
            <a:off x="10953710" y="4159589"/>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13</a:t>
            </a:r>
          </a:p>
        </p:txBody>
      </p:sp>
      <p:sp>
        <p:nvSpPr>
          <p:cNvPr id="28" name="TextBox 28"/>
          <p:cNvSpPr txBox="1"/>
          <p:nvPr/>
        </p:nvSpPr>
        <p:spPr>
          <a:xfrm>
            <a:off x="3356574" y="2681948"/>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02</a:t>
            </a:r>
          </a:p>
        </p:txBody>
      </p:sp>
      <p:sp>
        <p:nvSpPr>
          <p:cNvPr id="29" name="TextBox 29"/>
          <p:cNvSpPr txBox="1"/>
          <p:nvPr/>
        </p:nvSpPr>
        <p:spPr>
          <a:xfrm>
            <a:off x="4275824" y="3296624"/>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Necesidad</a:t>
            </a:r>
          </a:p>
        </p:txBody>
      </p:sp>
      <p:sp>
        <p:nvSpPr>
          <p:cNvPr id="30" name="TextBox 30"/>
          <p:cNvSpPr txBox="1"/>
          <p:nvPr/>
        </p:nvSpPr>
        <p:spPr>
          <a:xfrm>
            <a:off x="10953710" y="5466419"/>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15</a:t>
            </a:r>
          </a:p>
        </p:txBody>
      </p:sp>
      <p:sp>
        <p:nvSpPr>
          <p:cNvPr id="31" name="TextBox 31"/>
          <p:cNvSpPr txBox="1"/>
          <p:nvPr/>
        </p:nvSpPr>
        <p:spPr>
          <a:xfrm>
            <a:off x="10953710" y="6138884"/>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16</a:t>
            </a:r>
          </a:p>
        </p:txBody>
      </p:sp>
      <p:sp>
        <p:nvSpPr>
          <p:cNvPr id="32" name="TextBox 32"/>
          <p:cNvSpPr txBox="1"/>
          <p:nvPr/>
        </p:nvSpPr>
        <p:spPr>
          <a:xfrm>
            <a:off x="10953710" y="6792299"/>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17</a:t>
            </a:r>
          </a:p>
        </p:txBody>
      </p:sp>
      <p:sp>
        <p:nvSpPr>
          <p:cNvPr id="33" name="TextBox 33"/>
          <p:cNvSpPr txBox="1"/>
          <p:nvPr/>
        </p:nvSpPr>
        <p:spPr>
          <a:xfrm>
            <a:off x="11776217" y="7474289"/>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Conclusiones</a:t>
            </a:r>
          </a:p>
        </p:txBody>
      </p:sp>
      <p:sp>
        <p:nvSpPr>
          <p:cNvPr id="34" name="TextBox 34"/>
          <p:cNvSpPr txBox="1"/>
          <p:nvPr/>
        </p:nvSpPr>
        <p:spPr>
          <a:xfrm>
            <a:off x="4275824" y="4657433"/>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R. Funcionales</a:t>
            </a:r>
          </a:p>
        </p:txBody>
      </p:sp>
      <p:sp>
        <p:nvSpPr>
          <p:cNvPr id="35" name="TextBox 35"/>
          <p:cNvSpPr txBox="1"/>
          <p:nvPr/>
        </p:nvSpPr>
        <p:spPr>
          <a:xfrm>
            <a:off x="4275824" y="5387048"/>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R. No funcionales</a:t>
            </a:r>
          </a:p>
        </p:txBody>
      </p:sp>
      <p:sp>
        <p:nvSpPr>
          <p:cNvPr id="36" name="TextBox 36"/>
          <p:cNvSpPr txBox="1"/>
          <p:nvPr/>
        </p:nvSpPr>
        <p:spPr>
          <a:xfrm>
            <a:off x="4275824" y="6015698"/>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Épicas</a:t>
            </a:r>
          </a:p>
        </p:txBody>
      </p:sp>
      <p:sp>
        <p:nvSpPr>
          <p:cNvPr id="37" name="TextBox 37"/>
          <p:cNvSpPr txBox="1"/>
          <p:nvPr/>
        </p:nvSpPr>
        <p:spPr>
          <a:xfrm>
            <a:off x="11776217" y="6138884"/>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Evidencias por Sprint</a:t>
            </a:r>
          </a:p>
        </p:txBody>
      </p:sp>
      <p:sp>
        <p:nvSpPr>
          <p:cNvPr id="38" name="TextBox 38"/>
          <p:cNvSpPr txBox="1"/>
          <p:nvPr/>
        </p:nvSpPr>
        <p:spPr>
          <a:xfrm>
            <a:off x="10953710" y="7474289"/>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18</a:t>
            </a:r>
          </a:p>
        </p:txBody>
      </p:sp>
      <p:sp>
        <p:nvSpPr>
          <p:cNvPr id="39" name="TextBox 39"/>
          <p:cNvSpPr txBox="1"/>
          <p:nvPr/>
        </p:nvSpPr>
        <p:spPr>
          <a:xfrm>
            <a:off x="11776217" y="6773249"/>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Incremento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68537" y="3457342"/>
            <a:ext cx="11477604" cy="5896619"/>
          </a:xfrm>
          <a:custGeom>
            <a:avLst/>
            <a:gdLst/>
            <a:ahLst/>
            <a:cxnLst/>
            <a:rect l="l" t="t" r="r" b="b"/>
            <a:pathLst>
              <a:path w="11477604" h="5896619">
                <a:moveTo>
                  <a:pt x="0" y="0"/>
                </a:moveTo>
                <a:lnTo>
                  <a:pt x="11477605" y="0"/>
                </a:lnTo>
                <a:lnTo>
                  <a:pt x="11477605" y="5896619"/>
                </a:lnTo>
                <a:lnTo>
                  <a:pt x="0" y="5896619"/>
                </a:lnTo>
                <a:lnTo>
                  <a:pt x="0" y="0"/>
                </a:lnTo>
                <a:close/>
              </a:path>
            </a:pathLst>
          </a:custGeom>
          <a:blipFill>
            <a:blip r:embed="rId2"/>
            <a:stretch>
              <a:fillRect/>
            </a:stretch>
          </a:blipFill>
        </p:spPr>
        <p:txBody>
          <a:bodyPr/>
          <a:lstStyle/>
          <a:p>
            <a:endParaRPr lang="es-CL"/>
          </a:p>
        </p:txBody>
      </p:sp>
      <p:sp>
        <p:nvSpPr>
          <p:cNvPr id="3" name="TextBox 3"/>
          <p:cNvSpPr txBox="1"/>
          <p:nvPr/>
        </p:nvSpPr>
        <p:spPr>
          <a:xfrm>
            <a:off x="10467920" y="-163274"/>
            <a:ext cx="3781480" cy="1082284"/>
          </a:xfrm>
          <a:prstGeom prst="rect">
            <a:avLst/>
          </a:prstGeom>
        </p:spPr>
        <p:txBody>
          <a:bodyPr wrap="square" lIns="0" tIns="0" rIns="0" bIns="0" rtlCol="0" anchor="t">
            <a:spAutoFit/>
          </a:bodyPr>
          <a:lstStyle/>
          <a:p>
            <a:pPr algn="ctr">
              <a:lnSpc>
                <a:spcPts val="8959"/>
              </a:lnSpc>
            </a:pPr>
            <a:r>
              <a:rPr lang="en-US" sz="6399" b="1" dirty="0">
                <a:solidFill>
                  <a:srgbClr val="000000"/>
                </a:solidFill>
                <a:latin typeface="Calibri (MS) Bold"/>
                <a:ea typeface="Calibri (MS) Bold"/>
                <a:cs typeface="Calibri (MS) Bold"/>
                <a:sym typeface="Calibri (MS) Bold"/>
              </a:rPr>
              <a:t>Sprint 1</a:t>
            </a:r>
          </a:p>
        </p:txBody>
      </p:sp>
      <p:sp>
        <p:nvSpPr>
          <p:cNvPr id="4" name="TextBox 4"/>
          <p:cNvSpPr txBox="1"/>
          <p:nvPr/>
        </p:nvSpPr>
        <p:spPr>
          <a:xfrm>
            <a:off x="6304285" y="1185051"/>
            <a:ext cx="11074450" cy="680085"/>
          </a:xfrm>
          <a:prstGeom prst="rect">
            <a:avLst/>
          </a:prstGeom>
        </p:spPr>
        <p:txBody>
          <a:bodyPr lIns="0" tIns="0" rIns="0" bIns="0" rtlCol="0" anchor="t">
            <a:spAutoFit/>
          </a:bodyPr>
          <a:lstStyle/>
          <a:p>
            <a:pPr algn="ctr">
              <a:lnSpc>
                <a:spcPts val="5040"/>
              </a:lnSpc>
            </a:pPr>
            <a:r>
              <a:rPr lang="en-US" sz="3600" b="1">
                <a:solidFill>
                  <a:srgbClr val="000000"/>
                </a:solidFill>
                <a:latin typeface="Calibri (MS) Bold"/>
                <a:ea typeface="Calibri (MS) Bold"/>
                <a:cs typeface="Calibri (MS) Bold"/>
                <a:sym typeface="Calibri (MS) Bold"/>
              </a:rPr>
              <a:t>Desarrollar Frontend y servicio de certificación de cuentas </a:t>
            </a:r>
          </a:p>
        </p:txBody>
      </p:sp>
      <p:sp>
        <p:nvSpPr>
          <p:cNvPr id="5" name="TextBox 5"/>
          <p:cNvSpPr txBox="1"/>
          <p:nvPr/>
        </p:nvSpPr>
        <p:spPr>
          <a:xfrm>
            <a:off x="8556382" y="2589947"/>
            <a:ext cx="8165991" cy="588645"/>
          </a:xfrm>
          <a:prstGeom prst="rect">
            <a:avLst/>
          </a:prstGeom>
        </p:spPr>
        <p:txBody>
          <a:bodyPr wrap="square" lIns="0" tIns="0" rIns="0" bIns="0" rtlCol="0" anchor="t">
            <a:spAutoFit/>
          </a:bodyPr>
          <a:lstStyle/>
          <a:p>
            <a:pPr algn="ctr">
              <a:lnSpc>
                <a:spcPts val="4860"/>
              </a:lnSpc>
            </a:pPr>
            <a:r>
              <a:rPr lang="en-US" sz="3600" b="1" dirty="0">
                <a:solidFill>
                  <a:srgbClr val="000000"/>
                </a:solidFill>
                <a:latin typeface="Canva Sans Bold"/>
                <a:ea typeface="Canva Sans Bold"/>
                <a:cs typeface="Canva Sans Bold"/>
                <a:sym typeface="Canva Sans Bold"/>
              </a:rPr>
              <a:t>GRÁFICA DE TRABAJO HECHO</a:t>
            </a:r>
          </a:p>
        </p:txBody>
      </p:sp>
      <p:sp>
        <p:nvSpPr>
          <p:cNvPr id="6" name="Freeform 6"/>
          <p:cNvSpPr/>
          <p:nvPr/>
        </p:nvSpPr>
        <p:spPr>
          <a:xfrm rot="-10800000" flipH="1">
            <a:off x="-2268079" y="-166385"/>
            <a:ext cx="4536157" cy="10453385"/>
          </a:xfrm>
          <a:custGeom>
            <a:avLst/>
            <a:gdLst/>
            <a:ahLst/>
            <a:cxnLst/>
            <a:rect l="l" t="t" r="r" b="b"/>
            <a:pathLst>
              <a:path w="4536157" h="10453385">
                <a:moveTo>
                  <a:pt x="4536158" y="0"/>
                </a:moveTo>
                <a:lnTo>
                  <a:pt x="0" y="0"/>
                </a:lnTo>
                <a:lnTo>
                  <a:pt x="0" y="10453385"/>
                </a:lnTo>
                <a:lnTo>
                  <a:pt x="4536158" y="10453385"/>
                </a:lnTo>
                <a:lnTo>
                  <a:pt x="4536158" y="0"/>
                </a:lnTo>
                <a:close/>
              </a:path>
            </a:pathLst>
          </a:custGeom>
          <a:blipFill>
            <a:blip r:embed="rId3"/>
            <a:stretch>
              <a:fillRect l="-8200" t="-1174" b="-1174"/>
            </a:stretch>
          </a:blipFill>
        </p:spPr>
        <p:txBody>
          <a:bodyPr/>
          <a:lstStyle/>
          <a:p>
            <a:endParaRPr lang="es-CL"/>
          </a:p>
        </p:txBody>
      </p:sp>
      <p:sp>
        <p:nvSpPr>
          <p:cNvPr id="7" name="TextBox 7"/>
          <p:cNvSpPr txBox="1"/>
          <p:nvPr/>
        </p:nvSpPr>
        <p:spPr>
          <a:xfrm>
            <a:off x="917392" y="2387064"/>
            <a:ext cx="5982891" cy="588645"/>
          </a:xfrm>
          <a:prstGeom prst="rect">
            <a:avLst/>
          </a:prstGeom>
        </p:spPr>
        <p:txBody>
          <a:bodyPr lIns="0" tIns="0" rIns="0" bIns="0" rtlCol="0" anchor="t">
            <a:spAutoFit/>
          </a:bodyPr>
          <a:lstStyle/>
          <a:p>
            <a:pPr algn="ctr">
              <a:lnSpc>
                <a:spcPts val="4860"/>
              </a:lnSpc>
            </a:pPr>
            <a:r>
              <a:rPr lang="en-US" sz="3600" b="1">
                <a:solidFill>
                  <a:srgbClr val="000000"/>
                </a:solidFill>
                <a:latin typeface="Canva Sans Bold"/>
                <a:ea typeface="Canva Sans Bold"/>
                <a:cs typeface="Canva Sans Bold"/>
                <a:sym typeface="Canva Sans Bold"/>
              </a:rPr>
              <a:t>EVIDENCIA DE FLUJO JIRA</a:t>
            </a:r>
          </a:p>
        </p:txBody>
      </p:sp>
      <p:sp>
        <p:nvSpPr>
          <p:cNvPr id="8" name="Freeform 8"/>
          <p:cNvSpPr/>
          <p:nvPr/>
        </p:nvSpPr>
        <p:spPr>
          <a:xfrm>
            <a:off x="1565627" y="3117611"/>
            <a:ext cx="4586795" cy="7169389"/>
          </a:xfrm>
          <a:custGeom>
            <a:avLst/>
            <a:gdLst/>
            <a:ahLst/>
            <a:cxnLst/>
            <a:rect l="l" t="t" r="r" b="b"/>
            <a:pathLst>
              <a:path w="4586795" h="7169389">
                <a:moveTo>
                  <a:pt x="0" y="0"/>
                </a:moveTo>
                <a:lnTo>
                  <a:pt x="4586794" y="0"/>
                </a:lnTo>
                <a:lnTo>
                  <a:pt x="4586794" y="7169389"/>
                </a:lnTo>
                <a:lnTo>
                  <a:pt x="0" y="7169389"/>
                </a:lnTo>
                <a:lnTo>
                  <a:pt x="0" y="0"/>
                </a:lnTo>
                <a:close/>
              </a:path>
            </a:pathLst>
          </a:custGeom>
          <a:blipFill>
            <a:blip r:embed="rId4"/>
            <a:stretch>
              <a:fillRect/>
            </a:stretch>
          </a:blipFill>
        </p:spPr>
        <p:txBody>
          <a:bodyPr/>
          <a:lstStyle/>
          <a:p>
            <a:endParaRPr lang="es-CL"/>
          </a:p>
        </p:txBody>
      </p:sp>
      <p:sp>
        <p:nvSpPr>
          <p:cNvPr id="9" name="TextBox 9"/>
          <p:cNvSpPr txBox="1"/>
          <p:nvPr/>
        </p:nvSpPr>
        <p:spPr>
          <a:xfrm>
            <a:off x="360747" y="9645483"/>
            <a:ext cx="739378"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11197" y="8156037"/>
            <a:ext cx="9331330" cy="2204527"/>
          </a:xfrm>
          <a:custGeom>
            <a:avLst/>
            <a:gdLst/>
            <a:ahLst/>
            <a:cxnLst/>
            <a:rect l="l" t="t" r="r" b="b"/>
            <a:pathLst>
              <a:path w="9331330" h="2204527">
                <a:moveTo>
                  <a:pt x="0" y="0"/>
                </a:moveTo>
                <a:lnTo>
                  <a:pt x="9331330" y="0"/>
                </a:lnTo>
                <a:lnTo>
                  <a:pt x="9331330" y="2204526"/>
                </a:lnTo>
                <a:lnTo>
                  <a:pt x="0" y="2204526"/>
                </a:lnTo>
                <a:lnTo>
                  <a:pt x="0" y="0"/>
                </a:lnTo>
                <a:close/>
              </a:path>
            </a:pathLst>
          </a:custGeom>
          <a:blipFill>
            <a:blip r:embed="rId2"/>
            <a:stretch>
              <a:fillRect/>
            </a:stretch>
          </a:blipFill>
        </p:spPr>
        <p:txBody>
          <a:bodyPr/>
          <a:lstStyle/>
          <a:p>
            <a:endParaRPr lang="es-CL"/>
          </a:p>
        </p:txBody>
      </p:sp>
      <p:sp>
        <p:nvSpPr>
          <p:cNvPr id="3" name="TextBox 3"/>
          <p:cNvSpPr txBox="1"/>
          <p:nvPr/>
        </p:nvSpPr>
        <p:spPr>
          <a:xfrm>
            <a:off x="5719018" y="109742"/>
            <a:ext cx="6849963" cy="588645"/>
          </a:xfrm>
          <a:prstGeom prst="rect">
            <a:avLst/>
          </a:prstGeom>
        </p:spPr>
        <p:txBody>
          <a:bodyPr wrap="square" lIns="0" tIns="0" rIns="0" bIns="0" rtlCol="0" anchor="t">
            <a:spAutoFit/>
          </a:bodyPr>
          <a:lstStyle/>
          <a:p>
            <a:pPr algn="ctr">
              <a:lnSpc>
                <a:spcPts val="4860"/>
              </a:lnSpc>
              <a:spcBef>
                <a:spcPct val="0"/>
              </a:spcBef>
            </a:pPr>
            <a:r>
              <a:rPr lang="en-US" sz="3600" b="1" dirty="0">
                <a:solidFill>
                  <a:srgbClr val="000000"/>
                </a:solidFill>
                <a:latin typeface="Canva Sans Bold"/>
                <a:ea typeface="Canva Sans Bold"/>
                <a:cs typeface="Canva Sans Bold"/>
                <a:sym typeface="Canva Sans Bold"/>
              </a:rPr>
              <a:t>PRODUCT BACKLOG</a:t>
            </a:r>
          </a:p>
        </p:txBody>
      </p:sp>
      <p:sp>
        <p:nvSpPr>
          <p:cNvPr id="4" name="Freeform 4"/>
          <p:cNvSpPr/>
          <p:nvPr/>
        </p:nvSpPr>
        <p:spPr>
          <a:xfrm rot="-10800000" flipH="1">
            <a:off x="-949149" y="-83193"/>
            <a:ext cx="4536157" cy="10453385"/>
          </a:xfrm>
          <a:custGeom>
            <a:avLst/>
            <a:gdLst/>
            <a:ahLst/>
            <a:cxnLst/>
            <a:rect l="l" t="t" r="r" b="b"/>
            <a:pathLst>
              <a:path w="4536157" h="10453385">
                <a:moveTo>
                  <a:pt x="4536157" y="0"/>
                </a:moveTo>
                <a:lnTo>
                  <a:pt x="0" y="0"/>
                </a:lnTo>
                <a:lnTo>
                  <a:pt x="0" y="10453386"/>
                </a:lnTo>
                <a:lnTo>
                  <a:pt x="4536157" y="10453386"/>
                </a:lnTo>
                <a:lnTo>
                  <a:pt x="4536157" y="0"/>
                </a:lnTo>
                <a:close/>
              </a:path>
            </a:pathLst>
          </a:custGeom>
          <a:blipFill>
            <a:blip r:embed="rId3"/>
            <a:stretch>
              <a:fillRect l="-8200" t="-1174" b="-1174"/>
            </a:stretch>
          </a:blipFill>
        </p:spPr>
        <p:txBody>
          <a:bodyPr/>
          <a:lstStyle/>
          <a:p>
            <a:endParaRPr lang="es-CL"/>
          </a:p>
        </p:txBody>
      </p:sp>
      <p:sp>
        <p:nvSpPr>
          <p:cNvPr id="5" name="Freeform 5"/>
          <p:cNvSpPr/>
          <p:nvPr/>
        </p:nvSpPr>
        <p:spPr>
          <a:xfrm>
            <a:off x="1318930" y="698387"/>
            <a:ext cx="15626453" cy="7793694"/>
          </a:xfrm>
          <a:custGeom>
            <a:avLst/>
            <a:gdLst/>
            <a:ahLst/>
            <a:cxnLst/>
            <a:rect l="l" t="t" r="r" b="b"/>
            <a:pathLst>
              <a:path w="15626453" h="7793694">
                <a:moveTo>
                  <a:pt x="0" y="0"/>
                </a:moveTo>
                <a:lnTo>
                  <a:pt x="15626453" y="0"/>
                </a:lnTo>
                <a:lnTo>
                  <a:pt x="15626453" y="7793693"/>
                </a:lnTo>
                <a:lnTo>
                  <a:pt x="0" y="7793693"/>
                </a:lnTo>
                <a:lnTo>
                  <a:pt x="0" y="0"/>
                </a:lnTo>
                <a:close/>
              </a:path>
            </a:pathLst>
          </a:custGeom>
          <a:blipFill>
            <a:blip r:embed="rId4"/>
            <a:stretch>
              <a:fillRect/>
            </a:stretch>
          </a:blipFill>
        </p:spPr>
        <p:txBody>
          <a:bodyPr/>
          <a:lstStyle/>
          <a:p>
            <a:endParaRPr lang="es-CL"/>
          </a:p>
        </p:txBody>
      </p:sp>
      <p:sp>
        <p:nvSpPr>
          <p:cNvPr id="6" name="TextBox 6"/>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29451" y="329530"/>
            <a:ext cx="14278264" cy="8031524"/>
          </a:xfrm>
          <a:custGeom>
            <a:avLst/>
            <a:gdLst/>
            <a:ahLst/>
            <a:cxnLst/>
            <a:rect l="l" t="t" r="r" b="b"/>
            <a:pathLst>
              <a:path w="14278264" h="8031524">
                <a:moveTo>
                  <a:pt x="0" y="0"/>
                </a:moveTo>
                <a:lnTo>
                  <a:pt x="14278264" y="0"/>
                </a:lnTo>
                <a:lnTo>
                  <a:pt x="14278264" y="8031523"/>
                </a:lnTo>
                <a:lnTo>
                  <a:pt x="0" y="8031523"/>
                </a:lnTo>
                <a:lnTo>
                  <a:pt x="0" y="0"/>
                </a:lnTo>
                <a:close/>
              </a:path>
            </a:pathLst>
          </a:custGeom>
          <a:blipFill>
            <a:blip r:embed="rId2"/>
            <a:stretch>
              <a:fillRect/>
            </a:stretch>
          </a:blipFill>
        </p:spPr>
        <p:txBody>
          <a:bodyPr/>
          <a:lstStyle/>
          <a:p>
            <a:endParaRPr lang="es-CL"/>
          </a:p>
        </p:txBody>
      </p:sp>
      <p:sp>
        <p:nvSpPr>
          <p:cNvPr id="3" name="Freeform 3"/>
          <p:cNvSpPr/>
          <p:nvPr/>
        </p:nvSpPr>
        <p:spPr>
          <a:xfrm>
            <a:off x="4229451" y="8361053"/>
            <a:ext cx="14278264" cy="1302892"/>
          </a:xfrm>
          <a:custGeom>
            <a:avLst/>
            <a:gdLst/>
            <a:ahLst/>
            <a:cxnLst/>
            <a:rect l="l" t="t" r="r" b="b"/>
            <a:pathLst>
              <a:path w="14278264" h="1302892">
                <a:moveTo>
                  <a:pt x="0" y="0"/>
                </a:moveTo>
                <a:lnTo>
                  <a:pt x="14278264" y="0"/>
                </a:lnTo>
                <a:lnTo>
                  <a:pt x="14278264" y="1302892"/>
                </a:lnTo>
                <a:lnTo>
                  <a:pt x="0" y="1302892"/>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165566" y="5280106"/>
            <a:ext cx="3973116" cy="588645"/>
          </a:xfrm>
          <a:prstGeom prst="rect">
            <a:avLst/>
          </a:prstGeom>
        </p:spPr>
        <p:txBody>
          <a:bodyPr lIns="0" tIns="0" rIns="0" bIns="0" rtlCol="0" anchor="t">
            <a:spAutoFit/>
          </a:bodyPr>
          <a:lstStyle/>
          <a:p>
            <a:pPr algn="ctr">
              <a:lnSpc>
                <a:spcPts val="4860"/>
              </a:lnSpc>
              <a:spcBef>
                <a:spcPct val="0"/>
              </a:spcBef>
            </a:pPr>
            <a:r>
              <a:rPr lang="en-US" sz="3600" b="1">
                <a:solidFill>
                  <a:srgbClr val="000000"/>
                </a:solidFill>
                <a:latin typeface="Canva Sans Bold"/>
                <a:ea typeface="Canva Sans Bold"/>
                <a:cs typeface="Canva Sans Bold"/>
                <a:sym typeface="Canva Sans Bold"/>
              </a:rPr>
              <a:t>SPRINT BACKLOG</a:t>
            </a:r>
          </a:p>
        </p:txBody>
      </p:sp>
      <p:sp>
        <p:nvSpPr>
          <p:cNvPr id="5" name="Freeform 5"/>
          <p:cNvSpPr/>
          <p:nvPr/>
        </p:nvSpPr>
        <p:spPr>
          <a:xfrm rot="-10800000" flipH="1">
            <a:off x="-1433249" y="-166385"/>
            <a:ext cx="4536157" cy="10453385"/>
          </a:xfrm>
          <a:custGeom>
            <a:avLst/>
            <a:gdLst/>
            <a:ahLst/>
            <a:cxnLst/>
            <a:rect l="l" t="t" r="r" b="b"/>
            <a:pathLst>
              <a:path w="4536157" h="10453385">
                <a:moveTo>
                  <a:pt x="4536158" y="0"/>
                </a:moveTo>
                <a:lnTo>
                  <a:pt x="0" y="0"/>
                </a:lnTo>
                <a:lnTo>
                  <a:pt x="0" y="10453385"/>
                </a:lnTo>
                <a:lnTo>
                  <a:pt x="4536158" y="10453385"/>
                </a:lnTo>
                <a:lnTo>
                  <a:pt x="4536158" y="0"/>
                </a:lnTo>
                <a:close/>
              </a:path>
            </a:pathLst>
          </a:custGeom>
          <a:blipFill>
            <a:blip r:embed="rId4"/>
            <a:stretch>
              <a:fillRect l="-8200" t="-1174" b="-1174"/>
            </a:stretch>
          </a:blipFill>
        </p:spPr>
        <p:txBody>
          <a:bodyPr/>
          <a:lstStyle/>
          <a:p>
            <a:endParaRPr lang="es-CL"/>
          </a:p>
        </p:txBody>
      </p:sp>
      <p:sp>
        <p:nvSpPr>
          <p:cNvPr id="6" name="TextBox 6"/>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457410" y="0"/>
            <a:ext cx="4719161" cy="10287000"/>
          </a:xfrm>
          <a:custGeom>
            <a:avLst/>
            <a:gdLst/>
            <a:ahLst/>
            <a:cxnLst/>
            <a:rect l="l" t="t" r="r" b="b"/>
            <a:pathLst>
              <a:path w="4719161" h="10287000">
                <a:moveTo>
                  <a:pt x="0" y="10287000"/>
                </a:moveTo>
                <a:lnTo>
                  <a:pt x="4719161" y="10287000"/>
                </a:lnTo>
                <a:lnTo>
                  <a:pt x="4719161" y="0"/>
                </a:lnTo>
                <a:lnTo>
                  <a:pt x="0" y="0"/>
                </a:lnTo>
                <a:lnTo>
                  <a:pt x="0" y="10287000"/>
                </a:lnTo>
                <a:close/>
              </a:path>
            </a:pathLst>
          </a:custGeom>
          <a:blipFill>
            <a:blip r:embed="rId2"/>
            <a:stretch>
              <a:fillRect/>
            </a:stretch>
          </a:blipFill>
        </p:spPr>
        <p:txBody>
          <a:bodyPr/>
          <a:lstStyle/>
          <a:p>
            <a:endParaRPr lang="es-CL"/>
          </a:p>
        </p:txBody>
      </p:sp>
      <p:sp>
        <p:nvSpPr>
          <p:cNvPr id="3" name="Freeform 3"/>
          <p:cNvSpPr/>
          <p:nvPr/>
        </p:nvSpPr>
        <p:spPr>
          <a:xfrm>
            <a:off x="3261751" y="1688266"/>
            <a:ext cx="12937119" cy="8004843"/>
          </a:xfrm>
          <a:custGeom>
            <a:avLst/>
            <a:gdLst/>
            <a:ahLst/>
            <a:cxnLst/>
            <a:rect l="l" t="t" r="r" b="b"/>
            <a:pathLst>
              <a:path w="12937119" h="8004843">
                <a:moveTo>
                  <a:pt x="0" y="0"/>
                </a:moveTo>
                <a:lnTo>
                  <a:pt x="12937119" y="0"/>
                </a:lnTo>
                <a:lnTo>
                  <a:pt x="12937119" y="8004842"/>
                </a:lnTo>
                <a:lnTo>
                  <a:pt x="0" y="8004842"/>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5973217" y="303847"/>
            <a:ext cx="6341566"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TABLERO KANBAN </a:t>
            </a:r>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62626" y="973455"/>
            <a:ext cx="13562747" cy="8697112"/>
          </a:xfrm>
          <a:custGeom>
            <a:avLst/>
            <a:gdLst/>
            <a:ahLst/>
            <a:cxnLst/>
            <a:rect l="l" t="t" r="r" b="b"/>
            <a:pathLst>
              <a:path w="13562747" h="8697112">
                <a:moveTo>
                  <a:pt x="0" y="0"/>
                </a:moveTo>
                <a:lnTo>
                  <a:pt x="13562748" y="0"/>
                </a:lnTo>
                <a:lnTo>
                  <a:pt x="13562748" y="8697112"/>
                </a:lnTo>
                <a:lnTo>
                  <a:pt x="0" y="8697112"/>
                </a:lnTo>
                <a:lnTo>
                  <a:pt x="0" y="0"/>
                </a:lnTo>
                <a:close/>
              </a:path>
            </a:pathLst>
          </a:custGeom>
          <a:blipFill>
            <a:blip r:embed="rId2"/>
            <a:stretch>
              <a:fillRect/>
            </a:stretch>
          </a:blipFill>
        </p:spPr>
        <p:txBody>
          <a:bodyPr/>
          <a:lstStyle/>
          <a:p>
            <a:endParaRPr lang="es-CL"/>
          </a:p>
        </p:txBody>
      </p:sp>
      <p:sp>
        <p:nvSpPr>
          <p:cNvPr id="3" name="Freeform 3"/>
          <p:cNvSpPr/>
          <p:nvPr/>
        </p:nvSpPr>
        <p:spPr>
          <a:xfrm>
            <a:off x="2135705" y="9681732"/>
            <a:ext cx="14388234" cy="575529"/>
          </a:xfrm>
          <a:custGeom>
            <a:avLst/>
            <a:gdLst/>
            <a:ahLst/>
            <a:cxnLst/>
            <a:rect l="l" t="t" r="r" b="b"/>
            <a:pathLst>
              <a:path w="14388234" h="575529">
                <a:moveTo>
                  <a:pt x="0" y="0"/>
                </a:moveTo>
                <a:lnTo>
                  <a:pt x="14388234" y="0"/>
                </a:lnTo>
                <a:lnTo>
                  <a:pt x="14388234" y="575530"/>
                </a:lnTo>
                <a:lnTo>
                  <a:pt x="0" y="575530"/>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10370579" y="212407"/>
            <a:ext cx="6532381" cy="742950"/>
          </a:xfrm>
          <a:prstGeom prst="rect">
            <a:avLst/>
          </a:prstGeom>
        </p:spPr>
        <p:txBody>
          <a:bodyPr lIns="0" tIns="0" rIns="0" bIns="0" rtlCol="0" anchor="t">
            <a:spAutoFit/>
          </a:bodyPr>
          <a:lstStyle/>
          <a:p>
            <a:pPr algn="ctr">
              <a:lnSpc>
                <a:spcPts val="5399"/>
              </a:lnSpc>
            </a:pPr>
            <a:r>
              <a:rPr lang="en-US" sz="3999" b="1">
                <a:solidFill>
                  <a:srgbClr val="000000"/>
                </a:solidFill>
                <a:latin typeface="Calibri (MS) Bold"/>
                <a:ea typeface="Calibri (MS) Bold"/>
                <a:cs typeface="Calibri (MS) Bold"/>
                <a:sym typeface="Calibri (MS) Bold"/>
              </a:rPr>
              <a:t>IMPEDIMENTOS</a:t>
            </a:r>
          </a:p>
        </p:txBody>
      </p:sp>
      <p:sp>
        <p:nvSpPr>
          <p:cNvPr id="5" name="Freeform 5"/>
          <p:cNvSpPr/>
          <p:nvPr/>
        </p:nvSpPr>
        <p:spPr>
          <a:xfrm rot="-10800000" flipH="1">
            <a:off x="-3312205" y="0"/>
            <a:ext cx="4552281" cy="10453385"/>
          </a:xfrm>
          <a:custGeom>
            <a:avLst/>
            <a:gdLst/>
            <a:ahLst/>
            <a:cxnLst/>
            <a:rect l="l" t="t" r="r" b="b"/>
            <a:pathLst>
              <a:path w="4552281" h="10453385">
                <a:moveTo>
                  <a:pt x="4552281" y="0"/>
                </a:moveTo>
                <a:lnTo>
                  <a:pt x="0" y="0"/>
                </a:lnTo>
                <a:lnTo>
                  <a:pt x="0" y="10453385"/>
                </a:lnTo>
                <a:lnTo>
                  <a:pt x="4552281" y="10453385"/>
                </a:lnTo>
                <a:lnTo>
                  <a:pt x="4552281" y="0"/>
                </a:lnTo>
                <a:close/>
              </a:path>
            </a:pathLst>
          </a:custGeom>
          <a:blipFill>
            <a:blip r:embed="rId4"/>
            <a:stretch>
              <a:fillRect l="-8200" t="-1356" b="-1356"/>
            </a:stretch>
          </a:blipFill>
        </p:spPr>
        <p:txBody>
          <a:bodyPr/>
          <a:lstStyle/>
          <a:p>
            <a:endParaRPr lang="es-CL"/>
          </a:p>
        </p:txBody>
      </p:sp>
      <p:sp>
        <p:nvSpPr>
          <p:cNvPr id="6" name="TextBox 6"/>
          <p:cNvSpPr txBox="1"/>
          <p:nvPr/>
        </p:nvSpPr>
        <p:spPr>
          <a:xfrm>
            <a:off x="2468523" y="212407"/>
            <a:ext cx="11168246" cy="742950"/>
          </a:xfrm>
          <a:prstGeom prst="rect">
            <a:avLst/>
          </a:prstGeom>
        </p:spPr>
        <p:txBody>
          <a:bodyPr lIns="0" tIns="0" rIns="0" bIns="0" rtlCol="0" anchor="t">
            <a:spAutoFit/>
          </a:bodyPr>
          <a:lstStyle/>
          <a:p>
            <a:pPr algn="l">
              <a:lnSpc>
                <a:spcPts val="5399"/>
              </a:lnSpc>
            </a:pPr>
            <a:r>
              <a:rPr lang="en-US" sz="3999" b="1">
                <a:solidFill>
                  <a:srgbClr val="000000"/>
                </a:solidFill>
                <a:latin typeface="Calibri (MS) Bold"/>
                <a:ea typeface="Calibri (MS) Bold"/>
                <a:cs typeface="Calibri (MS) Bold"/>
                <a:sym typeface="Calibri (MS) Bold"/>
              </a:rPr>
              <a:t>REGISTRO DE DAILY MEETINGS</a:t>
            </a:r>
          </a:p>
        </p:txBody>
      </p:sp>
      <p:sp>
        <p:nvSpPr>
          <p:cNvPr id="7" name="TextBox 7"/>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29202" y="661798"/>
            <a:ext cx="12105041" cy="1392080"/>
          </a:xfrm>
          <a:custGeom>
            <a:avLst/>
            <a:gdLst/>
            <a:ahLst/>
            <a:cxnLst/>
            <a:rect l="l" t="t" r="r" b="b"/>
            <a:pathLst>
              <a:path w="12105041" h="1392080">
                <a:moveTo>
                  <a:pt x="0" y="0"/>
                </a:moveTo>
                <a:lnTo>
                  <a:pt x="12105041" y="0"/>
                </a:lnTo>
                <a:lnTo>
                  <a:pt x="12105041" y="1392080"/>
                </a:lnTo>
                <a:lnTo>
                  <a:pt x="0" y="1392080"/>
                </a:lnTo>
                <a:lnTo>
                  <a:pt x="0" y="0"/>
                </a:lnTo>
                <a:close/>
              </a:path>
            </a:pathLst>
          </a:custGeom>
          <a:blipFill>
            <a:blip r:embed="rId2"/>
            <a:stretch>
              <a:fillRect/>
            </a:stretch>
          </a:blipFill>
        </p:spPr>
        <p:txBody>
          <a:bodyPr/>
          <a:lstStyle/>
          <a:p>
            <a:endParaRPr lang="es-CL"/>
          </a:p>
        </p:txBody>
      </p:sp>
      <p:sp>
        <p:nvSpPr>
          <p:cNvPr id="3" name="Freeform 3"/>
          <p:cNvSpPr/>
          <p:nvPr/>
        </p:nvSpPr>
        <p:spPr>
          <a:xfrm>
            <a:off x="3378796" y="2362509"/>
            <a:ext cx="12155447" cy="501412"/>
          </a:xfrm>
          <a:custGeom>
            <a:avLst/>
            <a:gdLst/>
            <a:ahLst/>
            <a:cxnLst/>
            <a:rect l="l" t="t" r="r" b="b"/>
            <a:pathLst>
              <a:path w="12155447" h="501412">
                <a:moveTo>
                  <a:pt x="0" y="0"/>
                </a:moveTo>
                <a:lnTo>
                  <a:pt x="12155447" y="0"/>
                </a:lnTo>
                <a:lnTo>
                  <a:pt x="12155447" y="501412"/>
                </a:lnTo>
                <a:lnTo>
                  <a:pt x="0" y="501412"/>
                </a:lnTo>
                <a:lnTo>
                  <a:pt x="0" y="0"/>
                </a:lnTo>
                <a:close/>
              </a:path>
            </a:pathLst>
          </a:custGeom>
          <a:blipFill>
            <a:blip r:embed="rId3"/>
            <a:stretch>
              <a:fillRect/>
            </a:stretch>
          </a:blipFill>
        </p:spPr>
        <p:txBody>
          <a:bodyPr/>
          <a:lstStyle/>
          <a:p>
            <a:endParaRPr lang="es-CL"/>
          </a:p>
        </p:txBody>
      </p:sp>
      <p:sp>
        <p:nvSpPr>
          <p:cNvPr id="4" name="Freeform 4"/>
          <p:cNvSpPr/>
          <p:nvPr/>
        </p:nvSpPr>
        <p:spPr>
          <a:xfrm>
            <a:off x="3429202" y="3822820"/>
            <a:ext cx="12155447" cy="2233563"/>
          </a:xfrm>
          <a:custGeom>
            <a:avLst/>
            <a:gdLst/>
            <a:ahLst/>
            <a:cxnLst/>
            <a:rect l="l" t="t" r="r" b="b"/>
            <a:pathLst>
              <a:path w="12155447" h="2233563">
                <a:moveTo>
                  <a:pt x="0" y="0"/>
                </a:moveTo>
                <a:lnTo>
                  <a:pt x="12155447" y="0"/>
                </a:lnTo>
                <a:lnTo>
                  <a:pt x="12155447" y="2233564"/>
                </a:lnTo>
                <a:lnTo>
                  <a:pt x="0" y="2233564"/>
                </a:lnTo>
                <a:lnTo>
                  <a:pt x="0" y="0"/>
                </a:lnTo>
                <a:close/>
              </a:path>
            </a:pathLst>
          </a:custGeom>
          <a:blipFill>
            <a:blip r:embed="rId4"/>
            <a:stretch>
              <a:fillRect/>
            </a:stretch>
          </a:blipFill>
        </p:spPr>
        <p:txBody>
          <a:bodyPr/>
          <a:lstStyle/>
          <a:p>
            <a:endParaRPr lang="es-CL"/>
          </a:p>
        </p:txBody>
      </p:sp>
      <p:sp>
        <p:nvSpPr>
          <p:cNvPr id="5" name="Freeform 5"/>
          <p:cNvSpPr/>
          <p:nvPr/>
        </p:nvSpPr>
        <p:spPr>
          <a:xfrm>
            <a:off x="3378796" y="7733250"/>
            <a:ext cx="12155447" cy="1732151"/>
          </a:xfrm>
          <a:custGeom>
            <a:avLst/>
            <a:gdLst/>
            <a:ahLst/>
            <a:cxnLst/>
            <a:rect l="l" t="t" r="r" b="b"/>
            <a:pathLst>
              <a:path w="12155447" h="1732151">
                <a:moveTo>
                  <a:pt x="0" y="0"/>
                </a:moveTo>
                <a:lnTo>
                  <a:pt x="12155447" y="0"/>
                </a:lnTo>
                <a:lnTo>
                  <a:pt x="12155447" y="1732152"/>
                </a:lnTo>
                <a:lnTo>
                  <a:pt x="0" y="1732152"/>
                </a:lnTo>
                <a:lnTo>
                  <a:pt x="0" y="0"/>
                </a:lnTo>
                <a:close/>
              </a:path>
            </a:pathLst>
          </a:custGeom>
          <a:blipFill>
            <a:blip r:embed="rId5"/>
            <a:stretch>
              <a:fillRect/>
            </a:stretch>
          </a:blipFill>
        </p:spPr>
        <p:txBody>
          <a:bodyPr/>
          <a:lstStyle/>
          <a:p>
            <a:endParaRPr lang="es-CL"/>
          </a:p>
        </p:txBody>
      </p:sp>
      <p:sp>
        <p:nvSpPr>
          <p:cNvPr id="6" name="Freeform 6"/>
          <p:cNvSpPr/>
          <p:nvPr/>
        </p:nvSpPr>
        <p:spPr>
          <a:xfrm>
            <a:off x="3378796" y="9579702"/>
            <a:ext cx="12155447" cy="455829"/>
          </a:xfrm>
          <a:custGeom>
            <a:avLst/>
            <a:gdLst/>
            <a:ahLst/>
            <a:cxnLst/>
            <a:rect l="l" t="t" r="r" b="b"/>
            <a:pathLst>
              <a:path w="12155447" h="455829">
                <a:moveTo>
                  <a:pt x="0" y="0"/>
                </a:moveTo>
                <a:lnTo>
                  <a:pt x="12155447" y="0"/>
                </a:lnTo>
                <a:lnTo>
                  <a:pt x="12155447" y="455829"/>
                </a:lnTo>
                <a:lnTo>
                  <a:pt x="0" y="455829"/>
                </a:lnTo>
                <a:lnTo>
                  <a:pt x="0" y="0"/>
                </a:lnTo>
                <a:close/>
              </a:path>
            </a:pathLst>
          </a:custGeom>
          <a:blipFill>
            <a:blip r:embed="rId6"/>
            <a:stretch>
              <a:fillRect/>
            </a:stretch>
          </a:blipFill>
        </p:spPr>
        <p:txBody>
          <a:bodyPr/>
          <a:lstStyle/>
          <a:p>
            <a:endParaRPr lang="es-CL"/>
          </a:p>
        </p:txBody>
      </p:sp>
      <p:sp>
        <p:nvSpPr>
          <p:cNvPr id="7" name="Freeform 7"/>
          <p:cNvSpPr/>
          <p:nvPr/>
        </p:nvSpPr>
        <p:spPr>
          <a:xfrm>
            <a:off x="3378796" y="6323084"/>
            <a:ext cx="12205853" cy="442462"/>
          </a:xfrm>
          <a:custGeom>
            <a:avLst/>
            <a:gdLst/>
            <a:ahLst/>
            <a:cxnLst/>
            <a:rect l="l" t="t" r="r" b="b"/>
            <a:pathLst>
              <a:path w="12205853" h="442462">
                <a:moveTo>
                  <a:pt x="0" y="0"/>
                </a:moveTo>
                <a:lnTo>
                  <a:pt x="12205853" y="0"/>
                </a:lnTo>
                <a:lnTo>
                  <a:pt x="12205853" y="442462"/>
                </a:lnTo>
                <a:lnTo>
                  <a:pt x="0" y="442462"/>
                </a:lnTo>
                <a:lnTo>
                  <a:pt x="0" y="0"/>
                </a:lnTo>
                <a:close/>
              </a:path>
            </a:pathLst>
          </a:custGeom>
          <a:blipFill>
            <a:blip r:embed="rId7"/>
            <a:stretch>
              <a:fillRect/>
            </a:stretch>
          </a:blipFill>
        </p:spPr>
        <p:txBody>
          <a:bodyPr/>
          <a:lstStyle/>
          <a:p>
            <a:endParaRPr lang="es-CL"/>
          </a:p>
        </p:txBody>
      </p:sp>
      <p:sp>
        <p:nvSpPr>
          <p:cNvPr id="8" name="TextBox 8"/>
          <p:cNvSpPr txBox="1"/>
          <p:nvPr/>
        </p:nvSpPr>
        <p:spPr>
          <a:xfrm>
            <a:off x="7377658" y="3017885"/>
            <a:ext cx="4500116" cy="655320"/>
          </a:xfrm>
          <a:prstGeom prst="rect">
            <a:avLst/>
          </a:prstGeom>
        </p:spPr>
        <p:txBody>
          <a:bodyPr lIns="0" tIns="0" rIns="0" bIns="0" rtlCol="0" anchor="t">
            <a:spAutoFit/>
          </a:bodyPr>
          <a:lstStyle/>
          <a:p>
            <a:pPr algn="ctr">
              <a:lnSpc>
                <a:spcPts val="4860"/>
              </a:lnSpc>
              <a:spcBef>
                <a:spcPct val="0"/>
              </a:spcBef>
            </a:pPr>
            <a:r>
              <a:rPr lang="en-US" sz="3600" b="1">
                <a:solidFill>
                  <a:srgbClr val="000000"/>
                </a:solidFill>
                <a:latin typeface="Calibri (MS) Bold"/>
                <a:ea typeface="Calibri (MS) Bold"/>
                <a:cs typeface="Calibri (MS) Bold"/>
                <a:sym typeface="Calibri (MS) Bold"/>
              </a:rPr>
              <a:t>SPRINT RETROSPECTIVE</a:t>
            </a:r>
          </a:p>
        </p:txBody>
      </p:sp>
      <p:sp>
        <p:nvSpPr>
          <p:cNvPr id="9" name="TextBox 9"/>
          <p:cNvSpPr txBox="1"/>
          <p:nvPr/>
        </p:nvSpPr>
        <p:spPr>
          <a:xfrm>
            <a:off x="8022836" y="25314"/>
            <a:ext cx="4536158" cy="593176"/>
          </a:xfrm>
          <a:prstGeom prst="rect">
            <a:avLst/>
          </a:prstGeom>
        </p:spPr>
        <p:txBody>
          <a:bodyPr wrap="square" lIns="0" tIns="0" rIns="0" bIns="0" rtlCol="0" anchor="t">
            <a:spAutoFit/>
          </a:bodyPr>
          <a:lstStyle/>
          <a:p>
            <a:pPr algn="ctr">
              <a:lnSpc>
                <a:spcPts val="4860"/>
              </a:lnSpc>
              <a:spcBef>
                <a:spcPct val="0"/>
              </a:spcBef>
            </a:pPr>
            <a:r>
              <a:rPr lang="en-US" sz="3600" b="1" dirty="0">
                <a:solidFill>
                  <a:srgbClr val="000000"/>
                </a:solidFill>
                <a:latin typeface="Calibri (MS) Bold"/>
                <a:ea typeface="Calibri (MS) Bold"/>
                <a:cs typeface="Calibri (MS) Bold"/>
                <a:sym typeface="Calibri (MS) Bold"/>
              </a:rPr>
              <a:t>SPRINT PLANNING</a:t>
            </a:r>
          </a:p>
        </p:txBody>
      </p:sp>
      <p:sp>
        <p:nvSpPr>
          <p:cNvPr id="10" name="TextBox 10"/>
          <p:cNvSpPr txBox="1"/>
          <p:nvPr/>
        </p:nvSpPr>
        <p:spPr>
          <a:xfrm>
            <a:off x="8447449" y="7032614"/>
            <a:ext cx="2979688" cy="655320"/>
          </a:xfrm>
          <a:prstGeom prst="rect">
            <a:avLst/>
          </a:prstGeom>
        </p:spPr>
        <p:txBody>
          <a:bodyPr lIns="0" tIns="0" rIns="0" bIns="0" rtlCol="0" anchor="t">
            <a:spAutoFit/>
          </a:bodyPr>
          <a:lstStyle/>
          <a:p>
            <a:pPr algn="ctr">
              <a:lnSpc>
                <a:spcPts val="4860"/>
              </a:lnSpc>
              <a:spcBef>
                <a:spcPct val="0"/>
              </a:spcBef>
            </a:pPr>
            <a:r>
              <a:rPr lang="en-US" sz="3600" b="1">
                <a:solidFill>
                  <a:srgbClr val="000000"/>
                </a:solidFill>
                <a:latin typeface="Calibri (MS) Bold"/>
                <a:ea typeface="Calibri (MS) Bold"/>
                <a:cs typeface="Calibri (MS) Bold"/>
                <a:sym typeface="Calibri (MS) Bold"/>
              </a:rPr>
              <a:t>SPRINT REVIEW</a:t>
            </a:r>
          </a:p>
        </p:txBody>
      </p:sp>
      <p:sp>
        <p:nvSpPr>
          <p:cNvPr id="11" name="Freeform 11"/>
          <p:cNvSpPr/>
          <p:nvPr/>
        </p:nvSpPr>
        <p:spPr>
          <a:xfrm rot="-10800000" flipH="1">
            <a:off x="-1106956" y="-166385"/>
            <a:ext cx="4536157" cy="10453385"/>
          </a:xfrm>
          <a:custGeom>
            <a:avLst/>
            <a:gdLst/>
            <a:ahLst/>
            <a:cxnLst/>
            <a:rect l="l" t="t" r="r" b="b"/>
            <a:pathLst>
              <a:path w="4536157" h="10453385">
                <a:moveTo>
                  <a:pt x="4536158" y="0"/>
                </a:moveTo>
                <a:lnTo>
                  <a:pt x="0" y="0"/>
                </a:lnTo>
                <a:lnTo>
                  <a:pt x="0" y="10453385"/>
                </a:lnTo>
                <a:lnTo>
                  <a:pt x="4536158" y="10453385"/>
                </a:lnTo>
                <a:lnTo>
                  <a:pt x="4536158" y="0"/>
                </a:lnTo>
                <a:close/>
              </a:path>
            </a:pathLst>
          </a:custGeom>
          <a:blipFill>
            <a:blip r:embed="rId8"/>
            <a:stretch>
              <a:fillRect l="-8200" t="-1174" b="-1174"/>
            </a:stretch>
          </a:blipFill>
        </p:spPr>
        <p:txBody>
          <a:bodyPr/>
          <a:lstStyle/>
          <a:p>
            <a:endParaRPr lang="es-CL"/>
          </a:p>
        </p:txBody>
      </p:sp>
      <p:sp>
        <p:nvSpPr>
          <p:cNvPr id="12" name="TextBox 12"/>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756005" y="219293"/>
            <a:ext cx="4719161" cy="10631902"/>
          </a:xfrm>
          <a:custGeom>
            <a:avLst/>
            <a:gdLst/>
            <a:ahLst/>
            <a:cxnLst/>
            <a:rect l="l" t="t" r="r" b="b"/>
            <a:pathLst>
              <a:path w="4719161" h="10631902">
                <a:moveTo>
                  <a:pt x="4719161" y="0"/>
                </a:moveTo>
                <a:lnTo>
                  <a:pt x="0" y="0"/>
                </a:lnTo>
                <a:lnTo>
                  <a:pt x="0" y="10631901"/>
                </a:lnTo>
                <a:lnTo>
                  <a:pt x="4719161" y="10631901"/>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0" y="4033031"/>
            <a:ext cx="18288000" cy="4046220"/>
          </a:xfrm>
          <a:custGeom>
            <a:avLst/>
            <a:gdLst/>
            <a:ahLst/>
            <a:cxnLst/>
            <a:rect l="l" t="t" r="r" b="b"/>
            <a:pathLst>
              <a:path w="18288000" h="4046220">
                <a:moveTo>
                  <a:pt x="0" y="0"/>
                </a:moveTo>
                <a:lnTo>
                  <a:pt x="18288000" y="0"/>
                </a:lnTo>
                <a:lnTo>
                  <a:pt x="18288000" y="4046220"/>
                </a:lnTo>
                <a:lnTo>
                  <a:pt x="0" y="4046220"/>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1130933" y="330518"/>
            <a:ext cx="2614910" cy="1237615"/>
          </a:xfrm>
          <a:prstGeom prst="rect">
            <a:avLst/>
          </a:prstGeom>
        </p:spPr>
        <p:txBody>
          <a:bodyPr lIns="0" tIns="0" rIns="0" bIns="0" rtlCol="0" anchor="t">
            <a:spAutoFit/>
          </a:bodyPr>
          <a:lstStyle/>
          <a:p>
            <a:pPr algn="ctr">
              <a:lnSpc>
                <a:spcPts val="8959"/>
              </a:lnSpc>
            </a:pPr>
            <a:r>
              <a:rPr lang="en-US" sz="6399" b="1">
                <a:solidFill>
                  <a:srgbClr val="000000"/>
                </a:solidFill>
                <a:latin typeface="Calibri (MS) Bold"/>
                <a:ea typeface="Calibri (MS) Bold"/>
                <a:cs typeface="Calibri (MS) Bold"/>
                <a:sym typeface="Calibri (MS) Bold"/>
              </a:rPr>
              <a:t>Sprint 2</a:t>
            </a:r>
          </a:p>
        </p:txBody>
      </p:sp>
      <p:sp>
        <p:nvSpPr>
          <p:cNvPr id="5" name="TextBox 5"/>
          <p:cNvSpPr txBox="1"/>
          <p:nvPr/>
        </p:nvSpPr>
        <p:spPr>
          <a:xfrm>
            <a:off x="6344617" y="2781254"/>
            <a:ext cx="6533183" cy="593176"/>
          </a:xfrm>
          <a:prstGeom prst="rect">
            <a:avLst/>
          </a:prstGeom>
        </p:spPr>
        <p:txBody>
          <a:bodyPr wrap="square" lIns="0" tIns="0" rIns="0" bIns="0" rtlCol="0" anchor="t">
            <a:spAutoFit/>
          </a:bodyPr>
          <a:lstStyle/>
          <a:p>
            <a:pPr algn="ctr">
              <a:lnSpc>
                <a:spcPts val="4860"/>
              </a:lnSpc>
            </a:pPr>
            <a:r>
              <a:rPr lang="en-US" sz="3600" b="1" dirty="0">
                <a:solidFill>
                  <a:srgbClr val="000000"/>
                </a:solidFill>
                <a:latin typeface="Calibri (MS) Bold"/>
                <a:ea typeface="Calibri (MS) Bold"/>
                <a:cs typeface="Calibri (MS) Bold"/>
                <a:sym typeface="Calibri (MS) Bold"/>
              </a:rPr>
              <a:t>GRÁFICA DE TRABAJO HECHO</a:t>
            </a:r>
          </a:p>
        </p:txBody>
      </p:sp>
      <p:sp>
        <p:nvSpPr>
          <p:cNvPr id="6" name="TextBox 6"/>
          <p:cNvSpPr txBox="1"/>
          <p:nvPr/>
        </p:nvSpPr>
        <p:spPr>
          <a:xfrm>
            <a:off x="6205810" y="482918"/>
            <a:ext cx="9762234" cy="1264920"/>
          </a:xfrm>
          <a:prstGeom prst="rect">
            <a:avLst/>
          </a:prstGeom>
        </p:spPr>
        <p:txBody>
          <a:bodyPr lIns="0" tIns="0" rIns="0" bIns="0" rtlCol="0" anchor="t">
            <a:spAutoFit/>
          </a:bodyPr>
          <a:lstStyle/>
          <a:p>
            <a:pPr algn="ctr">
              <a:lnSpc>
                <a:spcPts val="4860"/>
              </a:lnSpc>
              <a:spcBef>
                <a:spcPct val="0"/>
              </a:spcBef>
            </a:pPr>
            <a:r>
              <a:rPr lang="en-US" sz="3600" b="1">
                <a:solidFill>
                  <a:srgbClr val="000000"/>
                </a:solidFill>
                <a:latin typeface="Calibri (MS) Bold"/>
                <a:ea typeface="Calibri (MS) Bold"/>
                <a:cs typeface="Calibri (MS) Bold"/>
                <a:sym typeface="Calibri (MS) Bold"/>
              </a:rPr>
              <a:t>GESTIÓN DE PROPIEDADES E INTEGRACIÓN DE SISTEMA DE GEOLOCALIZACIÓN</a:t>
            </a:r>
          </a:p>
        </p:txBody>
      </p:sp>
      <p:sp>
        <p:nvSpPr>
          <p:cNvPr id="7" name="TextBox 7"/>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6115858" y="1440210"/>
            <a:ext cx="6056285" cy="8543348"/>
          </a:xfrm>
          <a:custGeom>
            <a:avLst/>
            <a:gdLst/>
            <a:ahLst/>
            <a:cxnLst/>
            <a:rect l="l" t="t" r="r" b="b"/>
            <a:pathLst>
              <a:path w="6056285" h="8543348">
                <a:moveTo>
                  <a:pt x="0" y="0"/>
                </a:moveTo>
                <a:lnTo>
                  <a:pt x="6056284" y="0"/>
                </a:lnTo>
                <a:lnTo>
                  <a:pt x="6056284" y="8543348"/>
                </a:lnTo>
                <a:lnTo>
                  <a:pt x="0" y="8543348"/>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4840635" y="-8521"/>
            <a:ext cx="8606730" cy="1211580"/>
          </a:xfrm>
          <a:prstGeom prst="rect">
            <a:avLst/>
          </a:prstGeom>
        </p:spPr>
        <p:txBody>
          <a:bodyPr lIns="0" tIns="0" rIns="0" bIns="0" rtlCol="0" anchor="t">
            <a:spAutoFit/>
          </a:bodyPr>
          <a:lstStyle/>
          <a:p>
            <a:pPr algn="ctr">
              <a:lnSpc>
                <a:spcPts val="8639"/>
              </a:lnSpc>
            </a:pPr>
            <a:r>
              <a:rPr lang="en-US" sz="6399" b="1">
                <a:solidFill>
                  <a:srgbClr val="000000"/>
                </a:solidFill>
                <a:latin typeface="Calibri (MS) Bold"/>
                <a:ea typeface="Calibri (MS) Bold"/>
                <a:cs typeface="Calibri (MS) Bold"/>
                <a:sym typeface="Calibri (MS) Bold"/>
              </a:rPr>
              <a:t>EVIDENCIA DE FLUJO JIRA</a:t>
            </a:r>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1250716" y="4117373"/>
            <a:ext cx="15384780" cy="2000021"/>
          </a:xfrm>
          <a:custGeom>
            <a:avLst/>
            <a:gdLst/>
            <a:ahLst/>
            <a:cxnLst/>
            <a:rect l="l" t="t" r="r" b="b"/>
            <a:pathLst>
              <a:path w="15384780" h="2000021">
                <a:moveTo>
                  <a:pt x="0" y="0"/>
                </a:moveTo>
                <a:lnTo>
                  <a:pt x="15384780" y="0"/>
                </a:lnTo>
                <a:lnTo>
                  <a:pt x="15384780" y="2000021"/>
                </a:lnTo>
                <a:lnTo>
                  <a:pt x="0" y="2000021"/>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5553435" y="587693"/>
            <a:ext cx="6697414"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PRODUCT BACKLOG</a:t>
            </a:r>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0" y="1447442"/>
            <a:ext cx="18288000" cy="8046720"/>
          </a:xfrm>
          <a:custGeom>
            <a:avLst/>
            <a:gdLst/>
            <a:ahLst/>
            <a:cxnLst/>
            <a:rect l="l" t="t" r="r" b="b"/>
            <a:pathLst>
              <a:path w="18288000" h="8046720">
                <a:moveTo>
                  <a:pt x="0" y="0"/>
                </a:moveTo>
                <a:lnTo>
                  <a:pt x="18288000" y="0"/>
                </a:lnTo>
                <a:lnTo>
                  <a:pt x="18288000" y="8046720"/>
                </a:lnTo>
                <a:lnTo>
                  <a:pt x="0" y="8046720"/>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6236568" y="-18832"/>
            <a:ext cx="5814864"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SPRINT BACKLOG</a:t>
            </a:r>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5475867" y="0"/>
            <a:ext cx="2812133" cy="10287000"/>
          </a:xfrm>
          <a:custGeom>
            <a:avLst/>
            <a:gdLst/>
            <a:ahLst/>
            <a:cxnLst/>
            <a:rect l="l" t="t" r="r" b="b"/>
            <a:pathLst>
              <a:path w="2812133" h="10287000">
                <a:moveTo>
                  <a:pt x="2812133" y="10287000"/>
                </a:moveTo>
                <a:lnTo>
                  <a:pt x="0" y="10287000"/>
                </a:lnTo>
                <a:lnTo>
                  <a:pt x="0" y="0"/>
                </a:lnTo>
                <a:lnTo>
                  <a:pt x="2812133" y="0"/>
                </a:lnTo>
                <a:lnTo>
                  <a:pt x="2812133" y="10287000"/>
                </a:lnTo>
                <a:close/>
              </a:path>
            </a:pathLst>
          </a:custGeom>
          <a:blipFill>
            <a:blip r:embed="rId2"/>
            <a:stretch>
              <a:fillRect l="-68271"/>
            </a:stretch>
          </a:blipFill>
        </p:spPr>
        <p:txBody>
          <a:bodyPr/>
          <a:lstStyle/>
          <a:p>
            <a:endParaRPr lang="es-CL"/>
          </a:p>
        </p:txBody>
      </p:sp>
      <p:sp>
        <p:nvSpPr>
          <p:cNvPr id="3" name="Freeform 3"/>
          <p:cNvSpPr/>
          <p:nvPr/>
        </p:nvSpPr>
        <p:spPr>
          <a:xfrm>
            <a:off x="872864" y="6889597"/>
            <a:ext cx="3553432" cy="3024859"/>
          </a:xfrm>
          <a:custGeom>
            <a:avLst/>
            <a:gdLst/>
            <a:ahLst/>
            <a:cxnLst/>
            <a:rect l="l" t="t" r="r" b="b"/>
            <a:pathLst>
              <a:path w="3553432" h="3024859">
                <a:moveTo>
                  <a:pt x="0" y="0"/>
                </a:moveTo>
                <a:lnTo>
                  <a:pt x="3553431" y="0"/>
                </a:lnTo>
                <a:lnTo>
                  <a:pt x="3553431" y="3024858"/>
                </a:lnTo>
                <a:lnTo>
                  <a:pt x="0" y="3024858"/>
                </a:lnTo>
                <a:lnTo>
                  <a:pt x="0" y="0"/>
                </a:lnTo>
                <a:close/>
              </a:path>
            </a:pathLst>
          </a:custGeom>
          <a:blipFill>
            <a:blip r:embed="rId3"/>
            <a:stretch>
              <a:fillRect/>
            </a:stretch>
          </a:blipFill>
        </p:spPr>
        <p:txBody>
          <a:bodyPr/>
          <a:lstStyle/>
          <a:p>
            <a:endParaRPr lang="es-CL"/>
          </a:p>
        </p:txBody>
      </p:sp>
      <p:grpSp>
        <p:nvGrpSpPr>
          <p:cNvPr id="4" name="Group 4"/>
          <p:cNvGrpSpPr/>
          <p:nvPr/>
        </p:nvGrpSpPr>
        <p:grpSpPr>
          <a:xfrm>
            <a:off x="2951165" y="1690363"/>
            <a:ext cx="12013159" cy="4406955"/>
            <a:chOff x="0" y="0"/>
            <a:chExt cx="16017545" cy="5875940"/>
          </a:xfrm>
        </p:grpSpPr>
        <p:sp>
          <p:nvSpPr>
            <p:cNvPr id="5" name="TextBox 5"/>
            <p:cNvSpPr txBox="1"/>
            <p:nvPr/>
          </p:nvSpPr>
          <p:spPr>
            <a:xfrm>
              <a:off x="0" y="-238125"/>
              <a:ext cx="16017545" cy="1536065"/>
            </a:xfrm>
            <a:prstGeom prst="rect">
              <a:avLst/>
            </a:prstGeom>
          </p:spPr>
          <p:txBody>
            <a:bodyPr lIns="0" tIns="0" rIns="0" bIns="0" rtlCol="0" anchor="t">
              <a:spAutoFit/>
            </a:bodyPr>
            <a:lstStyle/>
            <a:p>
              <a:pPr algn="ctr">
                <a:lnSpc>
                  <a:spcPts val="8639"/>
                </a:lnSpc>
              </a:pPr>
              <a:r>
                <a:rPr lang="en-US" sz="6399" b="1">
                  <a:solidFill>
                    <a:srgbClr val="000000"/>
                  </a:solidFill>
                  <a:latin typeface="Calibri (MS) Bold"/>
                  <a:ea typeface="Calibri (MS) Bold"/>
                  <a:cs typeface="Calibri (MS) Bold"/>
                  <a:sym typeface="Calibri (MS) Bold"/>
                </a:rPr>
                <a:t>Contexto</a:t>
              </a:r>
            </a:p>
          </p:txBody>
        </p:sp>
        <p:sp>
          <p:nvSpPr>
            <p:cNvPr id="6" name="TextBox 6"/>
            <p:cNvSpPr txBox="1"/>
            <p:nvPr/>
          </p:nvSpPr>
          <p:spPr>
            <a:xfrm>
              <a:off x="0" y="1789080"/>
              <a:ext cx="16017545" cy="4086860"/>
            </a:xfrm>
            <a:prstGeom prst="rect">
              <a:avLst/>
            </a:prstGeom>
          </p:spPr>
          <p:txBody>
            <a:bodyPr lIns="0" tIns="0" rIns="0" bIns="0" rtlCol="0" anchor="t">
              <a:spAutoFit/>
            </a:bodyPr>
            <a:lstStyle/>
            <a:p>
              <a:pPr algn="just">
                <a:lnSpc>
                  <a:spcPts val="4860"/>
                </a:lnSpc>
              </a:pPr>
              <a:r>
                <a:rPr lang="en-US" sz="3600">
                  <a:solidFill>
                    <a:srgbClr val="000000"/>
                  </a:solidFill>
                  <a:latin typeface="Calibri (MS)"/>
                  <a:ea typeface="Calibri (MS)"/>
                  <a:cs typeface="Calibri (MS)"/>
                  <a:sym typeface="Calibri (MS)"/>
                </a:rPr>
                <a:t>El proyecto URoom se desarrolla en el ámbito de la educación superior y el mercado inmobiliario, específicamente en la gestión de arriendos de propiedades dirigidas a estudiantes universitarios. </a:t>
              </a:r>
            </a:p>
            <a:p>
              <a:pPr algn="just">
                <a:lnSpc>
                  <a:spcPts val="4860"/>
                </a:lnSpc>
              </a:pPr>
              <a:endParaRPr lang="en-US" sz="3600">
                <a:solidFill>
                  <a:srgbClr val="000000"/>
                </a:solidFill>
                <a:latin typeface="Calibri (MS)"/>
                <a:ea typeface="Calibri (MS)"/>
                <a:cs typeface="Calibri (MS)"/>
                <a:sym typeface="Calibri (MS)"/>
              </a:endParaRPr>
            </a:p>
          </p:txBody>
        </p:sp>
      </p:grpSp>
      <p:sp>
        <p:nvSpPr>
          <p:cNvPr id="7" name="Freeform 7"/>
          <p:cNvSpPr/>
          <p:nvPr/>
        </p:nvSpPr>
        <p:spPr>
          <a:xfrm>
            <a:off x="12729863" y="5789142"/>
            <a:ext cx="5266274" cy="3469158"/>
          </a:xfrm>
          <a:custGeom>
            <a:avLst/>
            <a:gdLst/>
            <a:ahLst/>
            <a:cxnLst/>
            <a:rect l="l" t="t" r="r" b="b"/>
            <a:pathLst>
              <a:path w="5266274" h="3469158">
                <a:moveTo>
                  <a:pt x="0" y="0"/>
                </a:moveTo>
                <a:lnTo>
                  <a:pt x="5266274" y="0"/>
                </a:lnTo>
                <a:lnTo>
                  <a:pt x="5266274" y="3469158"/>
                </a:lnTo>
                <a:lnTo>
                  <a:pt x="0" y="3469158"/>
                </a:lnTo>
                <a:lnTo>
                  <a:pt x="0" y="0"/>
                </a:lnTo>
                <a:close/>
              </a:path>
            </a:pathLst>
          </a:custGeom>
          <a:blipFill>
            <a:blip r:embed="rId4"/>
            <a:stretch>
              <a:fillRect/>
            </a:stretch>
          </a:blipFill>
        </p:spPr>
        <p:txBody>
          <a:bodyPr/>
          <a:lstStyle/>
          <a:p>
            <a:endParaRPr lang="es-CL"/>
          </a:p>
        </p:txBody>
      </p:sp>
      <p:sp>
        <p:nvSpPr>
          <p:cNvPr id="8" name="TextBox 8"/>
          <p:cNvSpPr txBox="1"/>
          <p:nvPr/>
        </p:nvSpPr>
        <p:spPr>
          <a:xfrm>
            <a:off x="397805" y="9645483"/>
            <a:ext cx="665262"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0" y="2190213"/>
            <a:ext cx="18288000" cy="6583680"/>
          </a:xfrm>
          <a:custGeom>
            <a:avLst/>
            <a:gdLst/>
            <a:ahLst/>
            <a:cxnLst/>
            <a:rect l="l" t="t" r="r" b="b"/>
            <a:pathLst>
              <a:path w="18288000" h="6583680">
                <a:moveTo>
                  <a:pt x="0" y="0"/>
                </a:moveTo>
                <a:lnTo>
                  <a:pt x="18288000" y="0"/>
                </a:lnTo>
                <a:lnTo>
                  <a:pt x="18288000" y="6583680"/>
                </a:lnTo>
                <a:lnTo>
                  <a:pt x="0" y="6583680"/>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5741247" y="303847"/>
            <a:ext cx="6805505"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SPRINT BACKLOG</a:t>
            </a:r>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4071837" y="1028700"/>
            <a:ext cx="10355777" cy="9604983"/>
          </a:xfrm>
          <a:custGeom>
            <a:avLst/>
            <a:gdLst/>
            <a:ahLst/>
            <a:cxnLst/>
            <a:rect l="l" t="t" r="r" b="b"/>
            <a:pathLst>
              <a:path w="10355777" h="9604983">
                <a:moveTo>
                  <a:pt x="0" y="0"/>
                </a:moveTo>
                <a:lnTo>
                  <a:pt x="10355777" y="0"/>
                </a:lnTo>
                <a:lnTo>
                  <a:pt x="10355777" y="9604983"/>
                </a:lnTo>
                <a:lnTo>
                  <a:pt x="0" y="9604983"/>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5973217" y="-159995"/>
            <a:ext cx="6341566"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TABLERO KANBAN </a:t>
            </a:r>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5488129" y="0"/>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599527" y="1326911"/>
            <a:ext cx="16836987" cy="8208031"/>
          </a:xfrm>
          <a:custGeom>
            <a:avLst/>
            <a:gdLst/>
            <a:ahLst/>
            <a:cxnLst/>
            <a:rect l="l" t="t" r="r" b="b"/>
            <a:pathLst>
              <a:path w="16836987" h="8208031">
                <a:moveTo>
                  <a:pt x="0" y="0"/>
                </a:moveTo>
                <a:lnTo>
                  <a:pt x="16836986" y="0"/>
                </a:lnTo>
                <a:lnTo>
                  <a:pt x="16836986" y="8208031"/>
                </a:lnTo>
                <a:lnTo>
                  <a:pt x="0" y="8208031"/>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599527" y="301942"/>
            <a:ext cx="13190691" cy="742950"/>
          </a:xfrm>
          <a:prstGeom prst="rect">
            <a:avLst/>
          </a:prstGeom>
        </p:spPr>
        <p:txBody>
          <a:bodyPr lIns="0" tIns="0" rIns="0" bIns="0" rtlCol="0" anchor="t">
            <a:spAutoFit/>
          </a:bodyPr>
          <a:lstStyle/>
          <a:p>
            <a:pPr algn="l">
              <a:lnSpc>
                <a:spcPts val="5399"/>
              </a:lnSpc>
            </a:pPr>
            <a:r>
              <a:rPr lang="en-US" sz="3999" b="1">
                <a:solidFill>
                  <a:srgbClr val="000000"/>
                </a:solidFill>
                <a:latin typeface="Calibri (MS) Bold"/>
                <a:ea typeface="Calibri (MS) Bold"/>
                <a:cs typeface="Calibri (MS) Bold"/>
                <a:sym typeface="Calibri (MS) Bold"/>
              </a:rPr>
              <a:t>REGISTRO DE DAILY MEETINGS</a:t>
            </a:r>
          </a:p>
        </p:txBody>
      </p:sp>
      <p:sp>
        <p:nvSpPr>
          <p:cNvPr id="5" name="TextBox 5"/>
          <p:cNvSpPr txBox="1"/>
          <p:nvPr/>
        </p:nvSpPr>
        <p:spPr>
          <a:xfrm>
            <a:off x="12970700" y="301942"/>
            <a:ext cx="3401020" cy="742950"/>
          </a:xfrm>
          <a:prstGeom prst="rect">
            <a:avLst/>
          </a:prstGeom>
        </p:spPr>
        <p:txBody>
          <a:bodyPr lIns="0" tIns="0" rIns="0" bIns="0" rtlCol="0" anchor="t">
            <a:spAutoFit/>
          </a:bodyPr>
          <a:lstStyle/>
          <a:p>
            <a:pPr algn="ctr">
              <a:lnSpc>
                <a:spcPts val="5399"/>
              </a:lnSpc>
            </a:pPr>
            <a:r>
              <a:rPr lang="en-US" sz="3999" b="1">
                <a:solidFill>
                  <a:srgbClr val="000000"/>
                </a:solidFill>
                <a:latin typeface="Calibri (MS) Bold"/>
                <a:ea typeface="Calibri (MS) Bold"/>
                <a:cs typeface="Calibri (MS) Bold"/>
                <a:sym typeface="Calibri (MS) Bold"/>
              </a:rPr>
              <a:t>IMPEDIMENTOS</a:t>
            </a:r>
          </a:p>
        </p:txBody>
      </p:sp>
      <p:sp>
        <p:nvSpPr>
          <p:cNvPr id="6" name="TextBox 6"/>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32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1565941" y="4062092"/>
            <a:ext cx="15156118" cy="2008186"/>
          </a:xfrm>
          <a:custGeom>
            <a:avLst/>
            <a:gdLst/>
            <a:ahLst/>
            <a:cxnLst/>
            <a:rect l="l" t="t" r="r" b="b"/>
            <a:pathLst>
              <a:path w="15156118" h="2008186">
                <a:moveTo>
                  <a:pt x="0" y="0"/>
                </a:moveTo>
                <a:lnTo>
                  <a:pt x="15156118" y="0"/>
                </a:lnTo>
                <a:lnTo>
                  <a:pt x="15156118" y="2008185"/>
                </a:lnTo>
                <a:lnTo>
                  <a:pt x="0" y="2008185"/>
                </a:lnTo>
                <a:lnTo>
                  <a:pt x="0" y="0"/>
                </a:lnTo>
                <a:close/>
              </a:path>
            </a:pathLst>
          </a:custGeom>
          <a:blipFill>
            <a:blip r:embed="rId3"/>
            <a:stretch>
              <a:fillRect/>
            </a:stretch>
          </a:blipFill>
        </p:spPr>
        <p:txBody>
          <a:bodyPr/>
          <a:lstStyle/>
          <a:p>
            <a:endParaRPr lang="es-CL"/>
          </a:p>
        </p:txBody>
      </p:sp>
      <p:sp>
        <p:nvSpPr>
          <p:cNvPr id="4" name="Freeform 4"/>
          <p:cNvSpPr/>
          <p:nvPr/>
        </p:nvSpPr>
        <p:spPr>
          <a:xfrm>
            <a:off x="1788332" y="774671"/>
            <a:ext cx="14933727" cy="1232032"/>
          </a:xfrm>
          <a:custGeom>
            <a:avLst/>
            <a:gdLst/>
            <a:ahLst/>
            <a:cxnLst/>
            <a:rect l="l" t="t" r="r" b="b"/>
            <a:pathLst>
              <a:path w="14933727" h="1232032">
                <a:moveTo>
                  <a:pt x="0" y="0"/>
                </a:moveTo>
                <a:lnTo>
                  <a:pt x="14933727" y="0"/>
                </a:lnTo>
                <a:lnTo>
                  <a:pt x="14933727" y="1232032"/>
                </a:lnTo>
                <a:lnTo>
                  <a:pt x="0" y="1232032"/>
                </a:lnTo>
                <a:lnTo>
                  <a:pt x="0" y="0"/>
                </a:lnTo>
                <a:close/>
              </a:path>
            </a:pathLst>
          </a:custGeom>
          <a:blipFill>
            <a:blip r:embed="rId4"/>
            <a:stretch>
              <a:fillRect/>
            </a:stretch>
          </a:blipFill>
        </p:spPr>
        <p:txBody>
          <a:bodyPr/>
          <a:lstStyle/>
          <a:p>
            <a:endParaRPr lang="es-CL"/>
          </a:p>
        </p:txBody>
      </p:sp>
      <p:sp>
        <p:nvSpPr>
          <p:cNvPr id="5" name="Freeform 5"/>
          <p:cNvSpPr/>
          <p:nvPr/>
        </p:nvSpPr>
        <p:spPr>
          <a:xfrm>
            <a:off x="1788332" y="2301978"/>
            <a:ext cx="14933727" cy="541348"/>
          </a:xfrm>
          <a:custGeom>
            <a:avLst/>
            <a:gdLst/>
            <a:ahLst/>
            <a:cxnLst/>
            <a:rect l="l" t="t" r="r" b="b"/>
            <a:pathLst>
              <a:path w="14933727" h="541348">
                <a:moveTo>
                  <a:pt x="0" y="0"/>
                </a:moveTo>
                <a:lnTo>
                  <a:pt x="14933727" y="0"/>
                </a:lnTo>
                <a:lnTo>
                  <a:pt x="14933727" y="541348"/>
                </a:lnTo>
                <a:lnTo>
                  <a:pt x="0" y="541348"/>
                </a:lnTo>
                <a:lnTo>
                  <a:pt x="0" y="0"/>
                </a:lnTo>
                <a:close/>
              </a:path>
            </a:pathLst>
          </a:custGeom>
          <a:blipFill>
            <a:blip r:embed="rId5"/>
            <a:stretch>
              <a:fillRect/>
            </a:stretch>
          </a:blipFill>
        </p:spPr>
        <p:txBody>
          <a:bodyPr/>
          <a:lstStyle/>
          <a:p>
            <a:endParaRPr lang="es-CL"/>
          </a:p>
        </p:txBody>
      </p:sp>
      <p:sp>
        <p:nvSpPr>
          <p:cNvPr id="6" name="Freeform 6"/>
          <p:cNvSpPr/>
          <p:nvPr/>
        </p:nvSpPr>
        <p:spPr>
          <a:xfrm>
            <a:off x="1565941" y="6365552"/>
            <a:ext cx="15156118" cy="568354"/>
          </a:xfrm>
          <a:custGeom>
            <a:avLst/>
            <a:gdLst/>
            <a:ahLst/>
            <a:cxnLst/>
            <a:rect l="l" t="t" r="r" b="b"/>
            <a:pathLst>
              <a:path w="15156118" h="568354">
                <a:moveTo>
                  <a:pt x="0" y="0"/>
                </a:moveTo>
                <a:lnTo>
                  <a:pt x="15156118" y="0"/>
                </a:lnTo>
                <a:lnTo>
                  <a:pt x="15156118" y="568355"/>
                </a:lnTo>
                <a:lnTo>
                  <a:pt x="0" y="568355"/>
                </a:lnTo>
                <a:lnTo>
                  <a:pt x="0" y="0"/>
                </a:lnTo>
                <a:close/>
              </a:path>
            </a:pathLst>
          </a:custGeom>
          <a:blipFill>
            <a:blip r:embed="rId6"/>
            <a:stretch>
              <a:fillRect/>
            </a:stretch>
          </a:blipFill>
        </p:spPr>
        <p:txBody>
          <a:bodyPr/>
          <a:lstStyle/>
          <a:p>
            <a:endParaRPr lang="es-CL"/>
          </a:p>
        </p:txBody>
      </p:sp>
      <p:sp>
        <p:nvSpPr>
          <p:cNvPr id="7" name="Freeform 7"/>
          <p:cNvSpPr/>
          <p:nvPr/>
        </p:nvSpPr>
        <p:spPr>
          <a:xfrm>
            <a:off x="1677136" y="9692347"/>
            <a:ext cx="15156118" cy="549409"/>
          </a:xfrm>
          <a:custGeom>
            <a:avLst/>
            <a:gdLst/>
            <a:ahLst/>
            <a:cxnLst/>
            <a:rect l="l" t="t" r="r" b="b"/>
            <a:pathLst>
              <a:path w="15156118" h="549409">
                <a:moveTo>
                  <a:pt x="0" y="0"/>
                </a:moveTo>
                <a:lnTo>
                  <a:pt x="15156118" y="0"/>
                </a:lnTo>
                <a:lnTo>
                  <a:pt x="15156118" y="549409"/>
                </a:lnTo>
                <a:lnTo>
                  <a:pt x="0" y="549409"/>
                </a:lnTo>
                <a:lnTo>
                  <a:pt x="0" y="0"/>
                </a:lnTo>
                <a:close/>
              </a:path>
            </a:pathLst>
          </a:custGeom>
          <a:blipFill>
            <a:blip r:embed="rId7"/>
            <a:stretch>
              <a:fillRect/>
            </a:stretch>
          </a:blipFill>
        </p:spPr>
        <p:txBody>
          <a:bodyPr/>
          <a:lstStyle/>
          <a:p>
            <a:endParaRPr lang="es-CL"/>
          </a:p>
        </p:txBody>
      </p:sp>
      <p:sp>
        <p:nvSpPr>
          <p:cNvPr id="8" name="Freeform 8"/>
          <p:cNvSpPr/>
          <p:nvPr/>
        </p:nvSpPr>
        <p:spPr>
          <a:xfrm>
            <a:off x="1677136" y="7911008"/>
            <a:ext cx="15156118" cy="1818734"/>
          </a:xfrm>
          <a:custGeom>
            <a:avLst/>
            <a:gdLst/>
            <a:ahLst/>
            <a:cxnLst/>
            <a:rect l="l" t="t" r="r" b="b"/>
            <a:pathLst>
              <a:path w="15156118" h="1818734">
                <a:moveTo>
                  <a:pt x="0" y="0"/>
                </a:moveTo>
                <a:lnTo>
                  <a:pt x="15156118" y="0"/>
                </a:lnTo>
                <a:lnTo>
                  <a:pt x="15156118" y="1818734"/>
                </a:lnTo>
                <a:lnTo>
                  <a:pt x="0" y="1818734"/>
                </a:lnTo>
                <a:lnTo>
                  <a:pt x="0" y="0"/>
                </a:lnTo>
                <a:close/>
              </a:path>
            </a:pathLst>
          </a:custGeom>
          <a:blipFill>
            <a:blip r:embed="rId8"/>
            <a:stretch>
              <a:fillRect/>
            </a:stretch>
          </a:blipFill>
        </p:spPr>
        <p:txBody>
          <a:bodyPr/>
          <a:lstStyle/>
          <a:p>
            <a:endParaRPr lang="es-CL"/>
          </a:p>
        </p:txBody>
      </p:sp>
      <p:sp>
        <p:nvSpPr>
          <p:cNvPr id="9" name="TextBox 9"/>
          <p:cNvSpPr txBox="1"/>
          <p:nvPr/>
        </p:nvSpPr>
        <p:spPr>
          <a:xfrm>
            <a:off x="6893942" y="7114882"/>
            <a:ext cx="4500116" cy="655320"/>
          </a:xfrm>
          <a:prstGeom prst="rect">
            <a:avLst/>
          </a:prstGeom>
        </p:spPr>
        <p:txBody>
          <a:bodyPr lIns="0" tIns="0" rIns="0" bIns="0" rtlCol="0" anchor="t">
            <a:spAutoFit/>
          </a:bodyPr>
          <a:lstStyle/>
          <a:p>
            <a:pPr algn="ctr">
              <a:lnSpc>
                <a:spcPts val="4860"/>
              </a:lnSpc>
              <a:spcBef>
                <a:spcPct val="0"/>
              </a:spcBef>
            </a:pPr>
            <a:r>
              <a:rPr lang="en-US" sz="3600" b="1">
                <a:solidFill>
                  <a:srgbClr val="000000"/>
                </a:solidFill>
                <a:latin typeface="Calibri (MS) Bold"/>
                <a:ea typeface="Calibri (MS) Bold"/>
                <a:cs typeface="Calibri (MS) Bold"/>
                <a:sym typeface="Calibri (MS) Bold"/>
              </a:rPr>
              <a:t>SPRINT RETROSPECTIVE</a:t>
            </a:r>
          </a:p>
        </p:txBody>
      </p:sp>
      <p:sp>
        <p:nvSpPr>
          <p:cNvPr id="10" name="TextBox 10"/>
          <p:cNvSpPr txBox="1"/>
          <p:nvPr/>
        </p:nvSpPr>
        <p:spPr>
          <a:xfrm>
            <a:off x="7394004" y="119351"/>
            <a:ext cx="4264596" cy="593176"/>
          </a:xfrm>
          <a:prstGeom prst="rect">
            <a:avLst/>
          </a:prstGeom>
        </p:spPr>
        <p:txBody>
          <a:bodyPr wrap="square" lIns="0" tIns="0" rIns="0" bIns="0" rtlCol="0" anchor="t">
            <a:spAutoFit/>
          </a:bodyPr>
          <a:lstStyle/>
          <a:p>
            <a:pPr algn="ctr">
              <a:lnSpc>
                <a:spcPts val="4860"/>
              </a:lnSpc>
              <a:spcBef>
                <a:spcPct val="0"/>
              </a:spcBef>
            </a:pPr>
            <a:r>
              <a:rPr lang="en-US" sz="3600" b="1" dirty="0">
                <a:solidFill>
                  <a:srgbClr val="000000"/>
                </a:solidFill>
                <a:latin typeface="Calibri (MS) Bold"/>
                <a:ea typeface="Calibri (MS) Bold"/>
                <a:cs typeface="Calibri (MS) Bold"/>
                <a:sym typeface="Calibri (MS) Bold"/>
              </a:rPr>
              <a:t>SPRINT PLANNING</a:t>
            </a:r>
          </a:p>
        </p:txBody>
      </p:sp>
      <p:sp>
        <p:nvSpPr>
          <p:cNvPr id="11" name="TextBox 11"/>
          <p:cNvSpPr txBox="1"/>
          <p:nvPr/>
        </p:nvSpPr>
        <p:spPr>
          <a:xfrm>
            <a:off x="7654156" y="3263897"/>
            <a:ext cx="2979688" cy="655320"/>
          </a:xfrm>
          <a:prstGeom prst="rect">
            <a:avLst/>
          </a:prstGeom>
        </p:spPr>
        <p:txBody>
          <a:bodyPr lIns="0" tIns="0" rIns="0" bIns="0" rtlCol="0" anchor="t">
            <a:spAutoFit/>
          </a:bodyPr>
          <a:lstStyle/>
          <a:p>
            <a:pPr algn="ctr">
              <a:lnSpc>
                <a:spcPts val="4860"/>
              </a:lnSpc>
              <a:spcBef>
                <a:spcPct val="0"/>
              </a:spcBef>
            </a:pPr>
            <a:r>
              <a:rPr lang="en-US" sz="3600" b="1">
                <a:solidFill>
                  <a:srgbClr val="000000"/>
                </a:solidFill>
                <a:latin typeface="Calibri (MS) Bold"/>
                <a:ea typeface="Calibri (MS) Bold"/>
                <a:cs typeface="Calibri (MS) Bold"/>
                <a:sym typeface="Calibri (MS) Bold"/>
              </a:rPr>
              <a:t>SPRINT REVIEW</a:t>
            </a:r>
          </a:p>
        </p:txBody>
      </p:sp>
      <p:sp>
        <p:nvSpPr>
          <p:cNvPr id="12" name="TextBox 12"/>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1028700" y="3905886"/>
            <a:ext cx="16183628" cy="5785647"/>
          </a:xfrm>
          <a:custGeom>
            <a:avLst/>
            <a:gdLst/>
            <a:ahLst/>
            <a:cxnLst/>
            <a:rect l="l" t="t" r="r" b="b"/>
            <a:pathLst>
              <a:path w="16183628" h="5785647">
                <a:moveTo>
                  <a:pt x="0" y="0"/>
                </a:moveTo>
                <a:lnTo>
                  <a:pt x="16183628" y="0"/>
                </a:lnTo>
                <a:lnTo>
                  <a:pt x="16183628" y="5785648"/>
                </a:lnTo>
                <a:lnTo>
                  <a:pt x="0" y="5785648"/>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2157123" y="248285"/>
            <a:ext cx="3118710" cy="1082284"/>
          </a:xfrm>
          <a:prstGeom prst="rect">
            <a:avLst/>
          </a:prstGeom>
        </p:spPr>
        <p:txBody>
          <a:bodyPr wrap="square" lIns="0" tIns="0" rIns="0" bIns="0" rtlCol="0" anchor="t">
            <a:spAutoFit/>
          </a:bodyPr>
          <a:lstStyle/>
          <a:p>
            <a:pPr algn="ctr">
              <a:lnSpc>
                <a:spcPts val="8959"/>
              </a:lnSpc>
            </a:pPr>
            <a:r>
              <a:rPr lang="en-US" sz="6399" b="1" dirty="0">
                <a:solidFill>
                  <a:srgbClr val="000000"/>
                </a:solidFill>
                <a:latin typeface="Calibri (MS) Bold"/>
                <a:ea typeface="Calibri (MS) Bold"/>
                <a:cs typeface="Calibri (MS) Bold"/>
                <a:sym typeface="Calibri (MS) Bold"/>
              </a:rPr>
              <a:t>Sprint 3</a:t>
            </a:r>
          </a:p>
        </p:txBody>
      </p:sp>
      <p:sp>
        <p:nvSpPr>
          <p:cNvPr id="5" name="TextBox 5"/>
          <p:cNvSpPr txBox="1"/>
          <p:nvPr/>
        </p:nvSpPr>
        <p:spPr>
          <a:xfrm>
            <a:off x="5275833" y="656272"/>
            <a:ext cx="11244790" cy="630555"/>
          </a:xfrm>
          <a:prstGeom prst="rect">
            <a:avLst/>
          </a:prstGeom>
        </p:spPr>
        <p:txBody>
          <a:bodyPr lIns="0" tIns="0" rIns="0" bIns="0" rtlCol="0" anchor="t">
            <a:spAutoFit/>
          </a:bodyPr>
          <a:lstStyle/>
          <a:p>
            <a:pPr algn="ctr">
              <a:lnSpc>
                <a:spcPts val="4589"/>
              </a:lnSpc>
              <a:spcBef>
                <a:spcPct val="0"/>
              </a:spcBef>
            </a:pPr>
            <a:r>
              <a:rPr lang="en-US" sz="3399" b="1">
                <a:solidFill>
                  <a:srgbClr val="000000"/>
                </a:solidFill>
                <a:latin typeface="Calibri (MS) Bold"/>
                <a:ea typeface="Calibri (MS) Bold"/>
                <a:cs typeface="Calibri (MS) Bold"/>
                <a:sym typeface="Calibri (MS) Bold"/>
              </a:rPr>
              <a:t>DESARROLLAR SISTEMA DE MENSAJERÍA ENTRE USAURIOS</a:t>
            </a:r>
          </a:p>
        </p:txBody>
      </p:sp>
      <p:sp>
        <p:nvSpPr>
          <p:cNvPr id="6" name="TextBox 6"/>
          <p:cNvSpPr txBox="1"/>
          <p:nvPr/>
        </p:nvSpPr>
        <p:spPr>
          <a:xfrm>
            <a:off x="6597476" y="2847929"/>
            <a:ext cx="6280324" cy="435632"/>
          </a:xfrm>
          <a:prstGeom prst="rect">
            <a:avLst/>
          </a:prstGeom>
        </p:spPr>
        <p:txBody>
          <a:bodyPr wrap="square" lIns="0" tIns="0" rIns="0" bIns="0" rtlCol="0" anchor="t">
            <a:spAutoFit/>
          </a:bodyPr>
          <a:lstStyle/>
          <a:p>
            <a:pPr algn="ctr">
              <a:lnSpc>
                <a:spcPts val="3645"/>
              </a:lnSpc>
            </a:pPr>
            <a:r>
              <a:rPr lang="en-US" sz="2700" b="1" dirty="0">
                <a:solidFill>
                  <a:srgbClr val="000000"/>
                </a:solidFill>
                <a:latin typeface="Canva Sans Bold"/>
                <a:ea typeface="Canva Sans Bold"/>
                <a:cs typeface="Canva Sans Bold"/>
                <a:sym typeface="Canva Sans Bold"/>
              </a:rPr>
              <a:t>GRÁFICA DE TRABAJO HECHO</a:t>
            </a:r>
          </a:p>
        </p:txBody>
      </p:sp>
      <p:sp>
        <p:nvSpPr>
          <p:cNvPr id="7" name="TextBox 7"/>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34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6241192" y="1659781"/>
            <a:ext cx="5592365" cy="7748804"/>
          </a:xfrm>
          <a:custGeom>
            <a:avLst/>
            <a:gdLst/>
            <a:ahLst/>
            <a:cxnLst/>
            <a:rect l="l" t="t" r="r" b="b"/>
            <a:pathLst>
              <a:path w="5592365" h="7748804">
                <a:moveTo>
                  <a:pt x="0" y="0"/>
                </a:moveTo>
                <a:lnTo>
                  <a:pt x="5592365" y="0"/>
                </a:lnTo>
                <a:lnTo>
                  <a:pt x="5592365" y="7748803"/>
                </a:lnTo>
                <a:lnTo>
                  <a:pt x="0" y="7748803"/>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4734009" y="202375"/>
            <a:ext cx="8606730" cy="1211580"/>
          </a:xfrm>
          <a:prstGeom prst="rect">
            <a:avLst/>
          </a:prstGeom>
        </p:spPr>
        <p:txBody>
          <a:bodyPr lIns="0" tIns="0" rIns="0" bIns="0" rtlCol="0" anchor="t">
            <a:spAutoFit/>
          </a:bodyPr>
          <a:lstStyle/>
          <a:p>
            <a:pPr algn="ctr">
              <a:lnSpc>
                <a:spcPts val="8639"/>
              </a:lnSpc>
            </a:pPr>
            <a:r>
              <a:rPr lang="en-US" sz="6399" b="1">
                <a:solidFill>
                  <a:srgbClr val="000000"/>
                </a:solidFill>
                <a:latin typeface="Calibri (MS) Bold"/>
                <a:ea typeface="Calibri (MS) Bold"/>
                <a:cs typeface="Calibri (MS) Bold"/>
                <a:sym typeface="Calibri (MS) Bold"/>
              </a:rPr>
              <a:t>EVIDENCIA DE FLUJO JIRA</a:t>
            </a:r>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35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TextBox 3"/>
          <p:cNvSpPr txBox="1"/>
          <p:nvPr/>
        </p:nvSpPr>
        <p:spPr>
          <a:xfrm>
            <a:off x="5795293" y="1506753"/>
            <a:ext cx="6697414"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PRODUCT BACKLOG</a:t>
            </a:r>
          </a:p>
        </p:txBody>
      </p:sp>
      <p:sp>
        <p:nvSpPr>
          <p:cNvPr id="4" name="Freeform 4"/>
          <p:cNvSpPr/>
          <p:nvPr/>
        </p:nvSpPr>
        <p:spPr>
          <a:xfrm>
            <a:off x="1520890" y="4001849"/>
            <a:ext cx="15535259" cy="1883650"/>
          </a:xfrm>
          <a:custGeom>
            <a:avLst/>
            <a:gdLst/>
            <a:ahLst/>
            <a:cxnLst/>
            <a:rect l="l" t="t" r="r" b="b"/>
            <a:pathLst>
              <a:path w="15535259" h="1883650">
                <a:moveTo>
                  <a:pt x="0" y="0"/>
                </a:moveTo>
                <a:lnTo>
                  <a:pt x="15535260" y="0"/>
                </a:lnTo>
                <a:lnTo>
                  <a:pt x="15535260" y="1883650"/>
                </a:lnTo>
                <a:lnTo>
                  <a:pt x="0" y="1883650"/>
                </a:lnTo>
                <a:lnTo>
                  <a:pt x="0" y="0"/>
                </a:lnTo>
                <a:close/>
              </a:path>
            </a:pathLst>
          </a:custGeom>
          <a:blipFill>
            <a:blip r:embed="rId3"/>
            <a:stretch>
              <a:fillRect/>
            </a:stretch>
          </a:blipFill>
        </p:spPr>
        <p:txBody>
          <a:bodyPr/>
          <a:lstStyle/>
          <a:p>
            <a:endParaRPr lang="es-CL"/>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36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TextBox 3"/>
          <p:cNvSpPr txBox="1"/>
          <p:nvPr/>
        </p:nvSpPr>
        <p:spPr>
          <a:xfrm>
            <a:off x="5849595" y="384810"/>
            <a:ext cx="5814864"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SPRINT BACKLOG</a:t>
            </a:r>
          </a:p>
        </p:txBody>
      </p:sp>
      <p:sp>
        <p:nvSpPr>
          <p:cNvPr id="4" name="Freeform 4"/>
          <p:cNvSpPr/>
          <p:nvPr/>
        </p:nvSpPr>
        <p:spPr>
          <a:xfrm>
            <a:off x="605389" y="1936441"/>
            <a:ext cx="17077223" cy="7321859"/>
          </a:xfrm>
          <a:custGeom>
            <a:avLst/>
            <a:gdLst/>
            <a:ahLst/>
            <a:cxnLst/>
            <a:rect l="l" t="t" r="r" b="b"/>
            <a:pathLst>
              <a:path w="17077223" h="7321859">
                <a:moveTo>
                  <a:pt x="0" y="0"/>
                </a:moveTo>
                <a:lnTo>
                  <a:pt x="17077222" y="0"/>
                </a:lnTo>
                <a:lnTo>
                  <a:pt x="17077222" y="7321859"/>
                </a:lnTo>
                <a:lnTo>
                  <a:pt x="0" y="7321859"/>
                </a:lnTo>
                <a:lnTo>
                  <a:pt x="0" y="0"/>
                </a:lnTo>
                <a:close/>
              </a:path>
            </a:pathLst>
          </a:custGeom>
          <a:blipFill>
            <a:blip r:embed="rId3"/>
            <a:stretch>
              <a:fillRect/>
            </a:stretch>
          </a:blipFill>
        </p:spPr>
        <p:txBody>
          <a:bodyPr/>
          <a:lstStyle/>
          <a:p>
            <a:endParaRPr lang="es-CL"/>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37</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TextBox 3"/>
          <p:cNvSpPr txBox="1"/>
          <p:nvPr/>
        </p:nvSpPr>
        <p:spPr>
          <a:xfrm>
            <a:off x="5973217" y="384810"/>
            <a:ext cx="6341566"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TABLERO KANBAN </a:t>
            </a:r>
          </a:p>
        </p:txBody>
      </p:sp>
      <p:sp>
        <p:nvSpPr>
          <p:cNvPr id="4" name="Freeform 4"/>
          <p:cNvSpPr/>
          <p:nvPr/>
        </p:nvSpPr>
        <p:spPr>
          <a:xfrm>
            <a:off x="3184899" y="1795454"/>
            <a:ext cx="11918201" cy="7940501"/>
          </a:xfrm>
          <a:custGeom>
            <a:avLst/>
            <a:gdLst/>
            <a:ahLst/>
            <a:cxnLst/>
            <a:rect l="l" t="t" r="r" b="b"/>
            <a:pathLst>
              <a:path w="11918201" h="7940501">
                <a:moveTo>
                  <a:pt x="0" y="0"/>
                </a:moveTo>
                <a:lnTo>
                  <a:pt x="11918202" y="0"/>
                </a:lnTo>
                <a:lnTo>
                  <a:pt x="11918202" y="7940501"/>
                </a:lnTo>
                <a:lnTo>
                  <a:pt x="0" y="7940501"/>
                </a:lnTo>
                <a:lnTo>
                  <a:pt x="0" y="0"/>
                </a:lnTo>
                <a:close/>
              </a:path>
            </a:pathLst>
          </a:custGeom>
          <a:blipFill>
            <a:blip r:embed="rId3"/>
            <a:stretch>
              <a:fillRect/>
            </a:stretch>
          </a:blipFill>
        </p:spPr>
        <p:txBody>
          <a:bodyPr/>
          <a:lstStyle/>
          <a:p>
            <a:endParaRPr lang="es-CL"/>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38</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481947" y="2093152"/>
            <a:ext cx="17351244" cy="5487331"/>
          </a:xfrm>
          <a:custGeom>
            <a:avLst/>
            <a:gdLst/>
            <a:ahLst/>
            <a:cxnLst/>
            <a:rect l="l" t="t" r="r" b="b"/>
            <a:pathLst>
              <a:path w="17351244" h="5487331">
                <a:moveTo>
                  <a:pt x="0" y="0"/>
                </a:moveTo>
                <a:lnTo>
                  <a:pt x="17351243" y="0"/>
                </a:lnTo>
                <a:lnTo>
                  <a:pt x="17351243" y="5487331"/>
                </a:lnTo>
                <a:lnTo>
                  <a:pt x="0" y="5487331"/>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1555236" y="1354047"/>
            <a:ext cx="8121827" cy="630555"/>
          </a:xfrm>
          <a:prstGeom prst="rect">
            <a:avLst/>
          </a:prstGeom>
        </p:spPr>
        <p:txBody>
          <a:bodyPr lIns="0" tIns="0" rIns="0" bIns="0" rtlCol="0" anchor="t">
            <a:spAutoFit/>
          </a:bodyPr>
          <a:lstStyle/>
          <a:p>
            <a:pPr algn="l">
              <a:lnSpc>
                <a:spcPts val="4589"/>
              </a:lnSpc>
            </a:pPr>
            <a:r>
              <a:rPr lang="en-US" sz="3399" b="1">
                <a:solidFill>
                  <a:srgbClr val="000000"/>
                </a:solidFill>
                <a:latin typeface="Calibri (MS) Bold"/>
                <a:ea typeface="Calibri (MS) Bold"/>
                <a:cs typeface="Calibri (MS) Bold"/>
                <a:sym typeface="Calibri (MS) Bold"/>
              </a:rPr>
              <a:t>REGISTRO DE DAILY MEETINGS</a:t>
            </a:r>
          </a:p>
        </p:txBody>
      </p:sp>
      <p:sp>
        <p:nvSpPr>
          <p:cNvPr id="5" name="TextBox 5"/>
          <p:cNvSpPr txBox="1"/>
          <p:nvPr/>
        </p:nvSpPr>
        <p:spPr>
          <a:xfrm>
            <a:off x="13747796" y="1354047"/>
            <a:ext cx="3168604" cy="557525"/>
          </a:xfrm>
          <a:prstGeom prst="rect">
            <a:avLst/>
          </a:prstGeom>
        </p:spPr>
        <p:txBody>
          <a:bodyPr wrap="square" lIns="0" tIns="0" rIns="0" bIns="0" rtlCol="0" anchor="t">
            <a:spAutoFit/>
          </a:bodyPr>
          <a:lstStyle/>
          <a:p>
            <a:pPr algn="ctr">
              <a:lnSpc>
                <a:spcPts val="4589"/>
              </a:lnSpc>
            </a:pPr>
            <a:r>
              <a:rPr lang="en-US" sz="3399" b="1" dirty="0">
                <a:solidFill>
                  <a:srgbClr val="000000"/>
                </a:solidFill>
                <a:latin typeface="Calibri (MS) Bold"/>
                <a:ea typeface="Calibri (MS) Bold"/>
                <a:cs typeface="Calibri (MS) Bold"/>
                <a:sym typeface="Calibri (MS) Bold"/>
              </a:rPr>
              <a:t>IMPEDIMENTOS</a:t>
            </a:r>
          </a:p>
        </p:txBody>
      </p:sp>
      <p:sp>
        <p:nvSpPr>
          <p:cNvPr id="6" name="TextBox 6"/>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39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6093926" y="4966832"/>
            <a:ext cx="2724187" cy="5434787"/>
          </a:xfrm>
          <a:custGeom>
            <a:avLst/>
            <a:gdLst/>
            <a:ahLst/>
            <a:cxnLst/>
            <a:rect l="l" t="t" r="r" b="b"/>
            <a:pathLst>
              <a:path w="2724187" h="5434787">
                <a:moveTo>
                  <a:pt x="2724187" y="0"/>
                </a:moveTo>
                <a:lnTo>
                  <a:pt x="0" y="0"/>
                </a:lnTo>
                <a:lnTo>
                  <a:pt x="0" y="5434787"/>
                </a:lnTo>
                <a:lnTo>
                  <a:pt x="2724187" y="5434787"/>
                </a:lnTo>
                <a:lnTo>
                  <a:pt x="2724187" y="0"/>
                </a:lnTo>
                <a:close/>
              </a:path>
            </a:pathLst>
          </a:custGeom>
          <a:blipFill>
            <a:blip r:embed="rId2"/>
            <a:stretch>
              <a:fillRect/>
            </a:stretch>
          </a:blipFill>
        </p:spPr>
        <p:txBody>
          <a:bodyPr/>
          <a:lstStyle/>
          <a:p>
            <a:endParaRPr lang="es-CL"/>
          </a:p>
        </p:txBody>
      </p:sp>
      <p:sp>
        <p:nvSpPr>
          <p:cNvPr id="3" name="TextBox 3"/>
          <p:cNvSpPr txBox="1"/>
          <p:nvPr/>
        </p:nvSpPr>
        <p:spPr>
          <a:xfrm>
            <a:off x="3419184" y="203556"/>
            <a:ext cx="11449631" cy="1211580"/>
          </a:xfrm>
          <a:prstGeom prst="rect">
            <a:avLst/>
          </a:prstGeom>
        </p:spPr>
        <p:txBody>
          <a:bodyPr lIns="0" tIns="0" rIns="0" bIns="0" rtlCol="0" anchor="t">
            <a:spAutoFit/>
          </a:bodyPr>
          <a:lstStyle/>
          <a:p>
            <a:pPr algn="ctr">
              <a:lnSpc>
                <a:spcPts val="8639"/>
              </a:lnSpc>
            </a:pPr>
            <a:r>
              <a:rPr lang="en-US" sz="6399" b="1">
                <a:solidFill>
                  <a:srgbClr val="000000"/>
                </a:solidFill>
                <a:latin typeface="Calibri (MS) Bold"/>
                <a:ea typeface="Calibri (MS) Bold"/>
                <a:cs typeface="Calibri (MS) Bold"/>
                <a:sym typeface="Calibri (MS) Bold"/>
              </a:rPr>
              <a:t>Problema</a:t>
            </a:r>
          </a:p>
        </p:txBody>
      </p:sp>
      <p:sp>
        <p:nvSpPr>
          <p:cNvPr id="4" name="TextBox 4"/>
          <p:cNvSpPr txBox="1"/>
          <p:nvPr/>
        </p:nvSpPr>
        <p:spPr>
          <a:xfrm>
            <a:off x="1739405" y="1710814"/>
            <a:ext cx="14207441" cy="6141720"/>
          </a:xfrm>
          <a:prstGeom prst="rect">
            <a:avLst/>
          </a:prstGeom>
        </p:spPr>
        <p:txBody>
          <a:bodyPr lIns="0" tIns="0" rIns="0" bIns="0" rtlCol="0" anchor="t">
            <a:spAutoFit/>
          </a:bodyPr>
          <a:lstStyle/>
          <a:p>
            <a:pPr algn="just">
              <a:lnSpc>
                <a:spcPts val="4860"/>
              </a:lnSpc>
            </a:pPr>
            <a:r>
              <a:rPr lang="en-US" sz="3600">
                <a:solidFill>
                  <a:srgbClr val="000000"/>
                </a:solidFill>
                <a:latin typeface="Calibri (MS)"/>
                <a:ea typeface="Calibri (MS)"/>
                <a:cs typeface="Calibri (MS)"/>
                <a:sym typeface="Calibri (MS)"/>
              </a:rPr>
              <a:t>Actualmente, los estudiantes y arrendadores enfrentan baja seguridad en la búsqueda y arriendo de propiedades, esto se debe en parte a que hay una escasa transparencia en los documentos e información.</a:t>
            </a:r>
          </a:p>
          <a:p>
            <a:pPr algn="just">
              <a:lnSpc>
                <a:spcPts val="4860"/>
              </a:lnSpc>
            </a:pPr>
            <a:endParaRPr lang="en-US" sz="3600">
              <a:solidFill>
                <a:srgbClr val="000000"/>
              </a:solidFill>
              <a:latin typeface="Calibri (MS)"/>
              <a:ea typeface="Calibri (MS)"/>
              <a:cs typeface="Calibri (MS)"/>
              <a:sym typeface="Calibri (MS)"/>
            </a:endParaRPr>
          </a:p>
          <a:p>
            <a:pPr algn="just">
              <a:lnSpc>
                <a:spcPts val="4860"/>
              </a:lnSpc>
            </a:pPr>
            <a:r>
              <a:rPr lang="en-US" sz="3600">
                <a:solidFill>
                  <a:srgbClr val="000000"/>
                </a:solidFill>
                <a:latin typeface="Calibri (MS)"/>
                <a:ea typeface="Calibri (MS)"/>
                <a:cs typeface="Calibri (MS)"/>
                <a:sym typeface="Calibri (MS)"/>
              </a:rPr>
              <a:t>Durante enero y febrero del 2022 se recibieron más del doble de denuncias por estafas vinculadas al arriendo de propiedades.</a:t>
            </a:r>
          </a:p>
          <a:p>
            <a:pPr algn="just">
              <a:lnSpc>
                <a:spcPts val="4860"/>
              </a:lnSpc>
            </a:pPr>
            <a:r>
              <a:rPr lang="en-US" sz="3600">
                <a:solidFill>
                  <a:srgbClr val="000000"/>
                </a:solidFill>
                <a:latin typeface="Calibri (MS)"/>
                <a:ea typeface="Calibri (MS)"/>
                <a:cs typeface="Calibri (MS)"/>
                <a:sym typeface="Calibri (MS)"/>
              </a:rPr>
              <a:t>Estadísticas levantadas desde el área de Delitos Económicos PDI, muestran que en los dos primeros meses de 2022 se recibieron casi tantas denuncias como en todo el 2021.</a:t>
            </a:r>
          </a:p>
          <a:p>
            <a:pPr algn="just">
              <a:lnSpc>
                <a:spcPts val="4860"/>
              </a:lnSpc>
            </a:pPr>
            <a:endParaRPr lang="en-US" sz="3600">
              <a:solidFill>
                <a:srgbClr val="000000"/>
              </a:solidFill>
              <a:latin typeface="Calibri (MS)"/>
              <a:ea typeface="Calibri (MS)"/>
              <a:cs typeface="Calibri (MS)"/>
              <a:sym typeface="Calibri (MS)"/>
            </a:endParaRPr>
          </a:p>
        </p:txBody>
      </p:sp>
      <p:sp>
        <p:nvSpPr>
          <p:cNvPr id="5" name="Freeform 5"/>
          <p:cNvSpPr/>
          <p:nvPr/>
        </p:nvSpPr>
        <p:spPr>
          <a:xfrm rot="-10800000">
            <a:off x="12212012" y="-85964"/>
            <a:ext cx="6703601" cy="6075139"/>
          </a:xfrm>
          <a:custGeom>
            <a:avLst/>
            <a:gdLst/>
            <a:ahLst/>
            <a:cxnLst/>
            <a:rect l="l" t="t" r="r" b="b"/>
            <a:pathLst>
              <a:path w="6703601" h="6075139">
                <a:moveTo>
                  <a:pt x="0" y="0"/>
                </a:moveTo>
                <a:lnTo>
                  <a:pt x="6703601" y="0"/>
                </a:lnTo>
                <a:lnTo>
                  <a:pt x="6703601" y="6075138"/>
                </a:lnTo>
                <a:lnTo>
                  <a:pt x="0" y="6075138"/>
                </a:lnTo>
                <a:lnTo>
                  <a:pt x="0" y="0"/>
                </a:lnTo>
                <a:close/>
              </a:path>
            </a:pathLst>
          </a:custGeom>
          <a:blipFill>
            <a:blip r:embed="rId3"/>
            <a:stretch>
              <a:fillRect/>
            </a:stretch>
          </a:blipFill>
        </p:spPr>
        <p:txBody>
          <a:bodyPr/>
          <a:lstStyle/>
          <a:p>
            <a:endParaRPr lang="es-CL"/>
          </a:p>
        </p:txBody>
      </p:sp>
      <p:sp>
        <p:nvSpPr>
          <p:cNvPr id="6" name="TextBox 6"/>
          <p:cNvSpPr txBox="1"/>
          <p:nvPr/>
        </p:nvSpPr>
        <p:spPr>
          <a:xfrm>
            <a:off x="1739405" y="9360109"/>
            <a:ext cx="8034388" cy="694767"/>
          </a:xfrm>
          <a:prstGeom prst="rect">
            <a:avLst/>
          </a:prstGeom>
        </p:spPr>
        <p:txBody>
          <a:bodyPr lIns="0" tIns="0" rIns="0" bIns="0" rtlCol="0" anchor="t">
            <a:spAutoFit/>
          </a:bodyPr>
          <a:lstStyle/>
          <a:p>
            <a:pPr algn="l">
              <a:lnSpc>
                <a:spcPts val="2733"/>
              </a:lnSpc>
            </a:pPr>
            <a:r>
              <a:rPr lang="en-US" sz="1952" u="sng">
                <a:solidFill>
                  <a:srgbClr val="000000"/>
                </a:solidFill>
                <a:latin typeface="Arimo"/>
                <a:ea typeface="Arimo"/>
                <a:cs typeface="Arimo"/>
                <a:sym typeface="Arimo"/>
                <a:hlinkClick r:id="rId4" tooltip="https://www.pdichile.cl/centro-de-prensa/detalle-prensa/2022/03/23/verano-2022-suben-estafas-en-arriendo-de-casas"/>
              </a:rPr>
              <a:t>https://www.pdichile.cl/centro-de-prensa/detalle-prensa/2022/03/23/verano-2022-suben-estafas-en-arriendo-de-casas</a:t>
            </a:r>
          </a:p>
        </p:txBody>
      </p:sp>
      <p:sp>
        <p:nvSpPr>
          <p:cNvPr id="7" name="TextBox 7"/>
          <p:cNvSpPr txBox="1"/>
          <p:nvPr/>
        </p:nvSpPr>
        <p:spPr>
          <a:xfrm>
            <a:off x="397805" y="9645483"/>
            <a:ext cx="665262"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1677136" y="642701"/>
            <a:ext cx="15044922" cy="1109563"/>
          </a:xfrm>
          <a:custGeom>
            <a:avLst/>
            <a:gdLst/>
            <a:ahLst/>
            <a:cxnLst/>
            <a:rect l="l" t="t" r="r" b="b"/>
            <a:pathLst>
              <a:path w="15044922" h="1109563">
                <a:moveTo>
                  <a:pt x="0" y="0"/>
                </a:moveTo>
                <a:lnTo>
                  <a:pt x="15044923" y="0"/>
                </a:lnTo>
                <a:lnTo>
                  <a:pt x="15044923" y="1109563"/>
                </a:lnTo>
                <a:lnTo>
                  <a:pt x="0" y="1109563"/>
                </a:lnTo>
                <a:lnTo>
                  <a:pt x="0" y="0"/>
                </a:lnTo>
                <a:close/>
              </a:path>
            </a:pathLst>
          </a:custGeom>
          <a:blipFill>
            <a:blip r:embed="rId3"/>
            <a:stretch>
              <a:fillRect/>
            </a:stretch>
          </a:blipFill>
        </p:spPr>
        <p:txBody>
          <a:bodyPr/>
          <a:lstStyle/>
          <a:p>
            <a:endParaRPr lang="es-CL"/>
          </a:p>
        </p:txBody>
      </p:sp>
      <p:sp>
        <p:nvSpPr>
          <p:cNvPr id="4" name="Freeform 4"/>
          <p:cNvSpPr/>
          <p:nvPr/>
        </p:nvSpPr>
        <p:spPr>
          <a:xfrm>
            <a:off x="3299884" y="6923177"/>
            <a:ext cx="11301259" cy="2231999"/>
          </a:xfrm>
          <a:custGeom>
            <a:avLst/>
            <a:gdLst/>
            <a:ahLst/>
            <a:cxnLst/>
            <a:rect l="l" t="t" r="r" b="b"/>
            <a:pathLst>
              <a:path w="11301259" h="2231999">
                <a:moveTo>
                  <a:pt x="0" y="0"/>
                </a:moveTo>
                <a:lnTo>
                  <a:pt x="11301259" y="0"/>
                </a:lnTo>
                <a:lnTo>
                  <a:pt x="11301259" y="2231999"/>
                </a:lnTo>
                <a:lnTo>
                  <a:pt x="0" y="2231999"/>
                </a:lnTo>
                <a:lnTo>
                  <a:pt x="0" y="0"/>
                </a:lnTo>
                <a:close/>
              </a:path>
            </a:pathLst>
          </a:custGeom>
          <a:blipFill>
            <a:blip r:embed="rId4"/>
            <a:stretch>
              <a:fillRect/>
            </a:stretch>
          </a:blipFill>
        </p:spPr>
        <p:txBody>
          <a:bodyPr/>
          <a:lstStyle/>
          <a:p>
            <a:endParaRPr lang="es-CL"/>
          </a:p>
        </p:txBody>
      </p:sp>
      <p:sp>
        <p:nvSpPr>
          <p:cNvPr id="5" name="Freeform 5"/>
          <p:cNvSpPr/>
          <p:nvPr/>
        </p:nvSpPr>
        <p:spPr>
          <a:xfrm>
            <a:off x="1677136" y="3487193"/>
            <a:ext cx="15044922" cy="1805391"/>
          </a:xfrm>
          <a:custGeom>
            <a:avLst/>
            <a:gdLst/>
            <a:ahLst/>
            <a:cxnLst/>
            <a:rect l="l" t="t" r="r" b="b"/>
            <a:pathLst>
              <a:path w="15044922" h="1805391">
                <a:moveTo>
                  <a:pt x="0" y="0"/>
                </a:moveTo>
                <a:lnTo>
                  <a:pt x="15044923" y="0"/>
                </a:lnTo>
                <a:lnTo>
                  <a:pt x="15044923" y="1805390"/>
                </a:lnTo>
                <a:lnTo>
                  <a:pt x="0" y="1805390"/>
                </a:lnTo>
                <a:lnTo>
                  <a:pt x="0" y="0"/>
                </a:lnTo>
                <a:close/>
              </a:path>
            </a:pathLst>
          </a:custGeom>
          <a:blipFill>
            <a:blip r:embed="rId5"/>
            <a:stretch>
              <a:fillRect/>
            </a:stretch>
          </a:blipFill>
        </p:spPr>
        <p:txBody>
          <a:bodyPr/>
          <a:lstStyle/>
          <a:p>
            <a:endParaRPr lang="es-CL"/>
          </a:p>
        </p:txBody>
      </p:sp>
      <p:sp>
        <p:nvSpPr>
          <p:cNvPr id="6" name="Freeform 6"/>
          <p:cNvSpPr/>
          <p:nvPr/>
        </p:nvSpPr>
        <p:spPr>
          <a:xfrm>
            <a:off x="1788332" y="2133264"/>
            <a:ext cx="14933727" cy="466679"/>
          </a:xfrm>
          <a:custGeom>
            <a:avLst/>
            <a:gdLst/>
            <a:ahLst/>
            <a:cxnLst/>
            <a:rect l="l" t="t" r="r" b="b"/>
            <a:pathLst>
              <a:path w="14933727" h="466679">
                <a:moveTo>
                  <a:pt x="0" y="0"/>
                </a:moveTo>
                <a:lnTo>
                  <a:pt x="14933727" y="0"/>
                </a:lnTo>
                <a:lnTo>
                  <a:pt x="14933727" y="466679"/>
                </a:lnTo>
                <a:lnTo>
                  <a:pt x="0" y="466679"/>
                </a:lnTo>
                <a:lnTo>
                  <a:pt x="0" y="0"/>
                </a:lnTo>
                <a:close/>
              </a:path>
            </a:pathLst>
          </a:custGeom>
          <a:blipFill>
            <a:blip r:embed="rId6"/>
            <a:stretch>
              <a:fillRect/>
            </a:stretch>
          </a:blipFill>
        </p:spPr>
        <p:txBody>
          <a:bodyPr/>
          <a:lstStyle/>
          <a:p>
            <a:endParaRPr lang="es-CL"/>
          </a:p>
        </p:txBody>
      </p:sp>
      <p:sp>
        <p:nvSpPr>
          <p:cNvPr id="7" name="Freeform 7"/>
          <p:cNvSpPr/>
          <p:nvPr/>
        </p:nvSpPr>
        <p:spPr>
          <a:xfrm>
            <a:off x="1677136" y="5447915"/>
            <a:ext cx="15044922" cy="526572"/>
          </a:xfrm>
          <a:custGeom>
            <a:avLst/>
            <a:gdLst/>
            <a:ahLst/>
            <a:cxnLst/>
            <a:rect l="l" t="t" r="r" b="b"/>
            <a:pathLst>
              <a:path w="15044922" h="526572">
                <a:moveTo>
                  <a:pt x="0" y="0"/>
                </a:moveTo>
                <a:lnTo>
                  <a:pt x="15044923" y="0"/>
                </a:lnTo>
                <a:lnTo>
                  <a:pt x="15044923" y="526572"/>
                </a:lnTo>
                <a:lnTo>
                  <a:pt x="0" y="526572"/>
                </a:lnTo>
                <a:lnTo>
                  <a:pt x="0" y="0"/>
                </a:lnTo>
                <a:close/>
              </a:path>
            </a:pathLst>
          </a:custGeom>
          <a:blipFill>
            <a:blip r:embed="rId7"/>
            <a:stretch>
              <a:fillRect/>
            </a:stretch>
          </a:blipFill>
        </p:spPr>
        <p:txBody>
          <a:bodyPr/>
          <a:lstStyle/>
          <a:p>
            <a:endParaRPr lang="es-CL"/>
          </a:p>
        </p:txBody>
      </p:sp>
      <p:sp>
        <p:nvSpPr>
          <p:cNvPr id="8" name="Freeform 8"/>
          <p:cNvSpPr/>
          <p:nvPr/>
        </p:nvSpPr>
        <p:spPr>
          <a:xfrm>
            <a:off x="2300204" y="9307576"/>
            <a:ext cx="12552544" cy="392267"/>
          </a:xfrm>
          <a:custGeom>
            <a:avLst/>
            <a:gdLst/>
            <a:ahLst/>
            <a:cxnLst/>
            <a:rect l="l" t="t" r="r" b="b"/>
            <a:pathLst>
              <a:path w="12552544" h="392267">
                <a:moveTo>
                  <a:pt x="0" y="0"/>
                </a:moveTo>
                <a:lnTo>
                  <a:pt x="12552544" y="0"/>
                </a:lnTo>
                <a:lnTo>
                  <a:pt x="12552544" y="392267"/>
                </a:lnTo>
                <a:lnTo>
                  <a:pt x="0" y="392267"/>
                </a:lnTo>
                <a:lnTo>
                  <a:pt x="0" y="0"/>
                </a:lnTo>
                <a:close/>
              </a:path>
            </a:pathLst>
          </a:custGeom>
          <a:blipFill>
            <a:blip r:embed="rId8"/>
            <a:stretch>
              <a:fillRect/>
            </a:stretch>
          </a:blipFill>
        </p:spPr>
        <p:txBody>
          <a:bodyPr/>
          <a:lstStyle/>
          <a:p>
            <a:endParaRPr lang="es-CL"/>
          </a:p>
        </p:txBody>
      </p:sp>
      <p:sp>
        <p:nvSpPr>
          <p:cNvPr id="9" name="TextBox 9"/>
          <p:cNvSpPr txBox="1"/>
          <p:nvPr/>
        </p:nvSpPr>
        <p:spPr>
          <a:xfrm>
            <a:off x="6208124" y="6199732"/>
            <a:ext cx="5450475" cy="557525"/>
          </a:xfrm>
          <a:prstGeom prst="rect">
            <a:avLst/>
          </a:prstGeom>
        </p:spPr>
        <p:txBody>
          <a:bodyPr wrap="square" lIns="0" tIns="0" rIns="0" bIns="0" rtlCol="0" anchor="t">
            <a:spAutoFit/>
          </a:bodyPr>
          <a:lstStyle/>
          <a:p>
            <a:pPr algn="ctr">
              <a:lnSpc>
                <a:spcPts val="4589"/>
              </a:lnSpc>
              <a:spcBef>
                <a:spcPct val="0"/>
              </a:spcBef>
            </a:pPr>
            <a:r>
              <a:rPr lang="en-US" sz="3399" b="1" dirty="0">
                <a:solidFill>
                  <a:srgbClr val="000000"/>
                </a:solidFill>
                <a:latin typeface="Calibri (MS) Bold"/>
                <a:ea typeface="Calibri (MS) Bold"/>
                <a:cs typeface="Calibri (MS) Bold"/>
                <a:sym typeface="Calibri (MS) Bold"/>
              </a:rPr>
              <a:t>SPRINT RETROSPECTIVE</a:t>
            </a:r>
          </a:p>
        </p:txBody>
      </p:sp>
      <p:sp>
        <p:nvSpPr>
          <p:cNvPr id="10" name="TextBox 10"/>
          <p:cNvSpPr txBox="1"/>
          <p:nvPr/>
        </p:nvSpPr>
        <p:spPr>
          <a:xfrm>
            <a:off x="7152737" y="-36170"/>
            <a:ext cx="3305324" cy="630555"/>
          </a:xfrm>
          <a:prstGeom prst="rect">
            <a:avLst/>
          </a:prstGeom>
        </p:spPr>
        <p:txBody>
          <a:bodyPr lIns="0" tIns="0" rIns="0" bIns="0" rtlCol="0" anchor="t">
            <a:spAutoFit/>
          </a:bodyPr>
          <a:lstStyle/>
          <a:p>
            <a:pPr algn="ctr">
              <a:lnSpc>
                <a:spcPts val="4589"/>
              </a:lnSpc>
              <a:spcBef>
                <a:spcPct val="0"/>
              </a:spcBef>
            </a:pPr>
            <a:r>
              <a:rPr lang="en-US" sz="3399" b="1">
                <a:solidFill>
                  <a:srgbClr val="000000"/>
                </a:solidFill>
                <a:latin typeface="Calibri (MS) Bold"/>
                <a:ea typeface="Calibri (MS) Bold"/>
                <a:cs typeface="Calibri (MS) Bold"/>
                <a:sym typeface="Calibri (MS) Bold"/>
              </a:rPr>
              <a:t>SPRINT PLANNING</a:t>
            </a:r>
          </a:p>
        </p:txBody>
      </p:sp>
      <p:sp>
        <p:nvSpPr>
          <p:cNvPr id="11" name="TextBox 11"/>
          <p:cNvSpPr txBox="1"/>
          <p:nvPr/>
        </p:nvSpPr>
        <p:spPr>
          <a:xfrm>
            <a:off x="7398452" y="2866643"/>
            <a:ext cx="2813893" cy="630555"/>
          </a:xfrm>
          <a:prstGeom prst="rect">
            <a:avLst/>
          </a:prstGeom>
        </p:spPr>
        <p:txBody>
          <a:bodyPr lIns="0" tIns="0" rIns="0" bIns="0" rtlCol="0" anchor="t">
            <a:spAutoFit/>
          </a:bodyPr>
          <a:lstStyle/>
          <a:p>
            <a:pPr algn="ctr">
              <a:lnSpc>
                <a:spcPts val="4589"/>
              </a:lnSpc>
              <a:spcBef>
                <a:spcPct val="0"/>
              </a:spcBef>
            </a:pPr>
            <a:r>
              <a:rPr lang="en-US" sz="3399" b="1">
                <a:solidFill>
                  <a:srgbClr val="000000"/>
                </a:solidFill>
                <a:latin typeface="Calibri (MS) Bold"/>
                <a:ea typeface="Calibri (MS) Bold"/>
                <a:cs typeface="Calibri (MS) Bold"/>
                <a:sym typeface="Calibri (MS) Bold"/>
              </a:rPr>
              <a:t>SPRINT REVIEW</a:t>
            </a:r>
          </a:p>
        </p:txBody>
      </p:sp>
      <p:sp>
        <p:nvSpPr>
          <p:cNvPr id="12" name="TextBox 12"/>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40</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198147" y="63049"/>
            <a:ext cx="4612853" cy="1082284"/>
          </a:xfrm>
          <a:prstGeom prst="rect">
            <a:avLst/>
          </a:prstGeom>
        </p:spPr>
        <p:txBody>
          <a:bodyPr wrap="square" lIns="0" tIns="0" rIns="0" bIns="0" rtlCol="0" anchor="t">
            <a:spAutoFit/>
          </a:bodyPr>
          <a:lstStyle/>
          <a:p>
            <a:pPr algn="ctr">
              <a:lnSpc>
                <a:spcPts val="8959"/>
              </a:lnSpc>
            </a:pPr>
            <a:r>
              <a:rPr lang="en-US" sz="6399" b="1" dirty="0">
                <a:solidFill>
                  <a:srgbClr val="000000"/>
                </a:solidFill>
                <a:latin typeface="Calibri (MS) Bold"/>
                <a:ea typeface="Calibri (MS) Bold"/>
                <a:cs typeface="Calibri (MS) Bold"/>
                <a:sym typeface="Calibri (MS) Bold"/>
              </a:rPr>
              <a:t>INCREMENTO</a:t>
            </a:r>
          </a:p>
        </p:txBody>
      </p:sp>
      <p:sp>
        <p:nvSpPr>
          <p:cNvPr id="3" name="Freeform 3"/>
          <p:cNvSpPr/>
          <p:nvPr/>
        </p:nvSpPr>
        <p:spPr>
          <a:xfrm flipH="1">
            <a:off x="15091598" y="0"/>
            <a:ext cx="4719161" cy="10287000"/>
          </a:xfrm>
          <a:custGeom>
            <a:avLst/>
            <a:gdLst/>
            <a:ahLst/>
            <a:cxnLst/>
            <a:rect l="l" t="t" r="r" b="b"/>
            <a:pathLst>
              <a:path w="4719161" h="10287000">
                <a:moveTo>
                  <a:pt x="4719161" y="0"/>
                </a:moveTo>
                <a:lnTo>
                  <a:pt x="0" y="0"/>
                </a:lnTo>
                <a:lnTo>
                  <a:pt x="0" y="10287000"/>
                </a:lnTo>
                <a:lnTo>
                  <a:pt x="4719161" y="10287000"/>
                </a:lnTo>
                <a:lnTo>
                  <a:pt x="4719161" y="0"/>
                </a:lnTo>
                <a:close/>
              </a:path>
            </a:pathLst>
          </a:custGeom>
          <a:blipFill>
            <a:blip r:embed="rId2"/>
            <a:stretch>
              <a:fillRect/>
            </a:stretch>
          </a:blipFill>
        </p:spPr>
        <p:txBody>
          <a:bodyPr/>
          <a:lstStyle/>
          <a:p>
            <a:endParaRPr lang="es-CL"/>
          </a:p>
        </p:txBody>
      </p:sp>
      <p:sp>
        <p:nvSpPr>
          <p:cNvPr id="4" name="Freeform 4"/>
          <p:cNvSpPr/>
          <p:nvPr/>
        </p:nvSpPr>
        <p:spPr>
          <a:xfrm>
            <a:off x="1130933" y="1300665"/>
            <a:ext cx="16336790" cy="8668833"/>
          </a:xfrm>
          <a:custGeom>
            <a:avLst/>
            <a:gdLst/>
            <a:ahLst/>
            <a:cxnLst/>
            <a:rect l="l" t="t" r="r" b="b"/>
            <a:pathLst>
              <a:path w="16336790" h="8668833">
                <a:moveTo>
                  <a:pt x="0" y="0"/>
                </a:moveTo>
                <a:lnTo>
                  <a:pt x="16336789" y="0"/>
                </a:lnTo>
                <a:lnTo>
                  <a:pt x="16336789" y="8668832"/>
                </a:lnTo>
                <a:lnTo>
                  <a:pt x="0" y="8668832"/>
                </a:lnTo>
                <a:lnTo>
                  <a:pt x="0" y="0"/>
                </a:lnTo>
                <a:close/>
              </a:path>
            </a:pathLst>
          </a:custGeom>
          <a:blipFill>
            <a:blip r:embed="rId3"/>
            <a:stretch>
              <a:fillRect l="-7616" r="-8686"/>
            </a:stretch>
          </a:blipFill>
        </p:spPr>
        <p:txBody>
          <a:bodyPr/>
          <a:lstStyle/>
          <a:p>
            <a:endParaRPr lang="es-CL"/>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41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6875" y="2438771"/>
            <a:ext cx="5002060" cy="5352399"/>
          </a:xfrm>
          <a:custGeom>
            <a:avLst/>
            <a:gdLst/>
            <a:ahLst/>
            <a:cxnLst/>
            <a:rect l="l" t="t" r="r" b="b"/>
            <a:pathLst>
              <a:path w="5002060" h="5352399">
                <a:moveTo>
                  <a:pt x="0" y="0"/>
                </a:moveTo>
                <a:lnTo>
                  <a:pt x="5002060" y="0"/>
                </a:lnTo>
                <a:lnTo>
                  <a:pt x="5002060" y="5352399"/>
                </a:lnTo>
                <a:lnTo>
                  <a:pt x="0" y="53523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3" name="TextBox 3"/>
          <p:cNvSpPr txBox="1"/>
          <p:nvPr/>
        </p:nvSpPr>
        <p:spPr>
          <a:xfrm>
            <a:off x="6243514" y="506226"/>
            <a:ext cx="5252442"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CONCLUSIONES</a:t>
            </a:r>
          </a:p>
        </p:txBody>
      </p:sp>
      <p:sp>
        <p:nvSpPr>
          <p:cNvPr id="4" name="TextBox 4"/>
          <p:cNvSpPr txBox="1"/>
          <p:nvPr/>
        </p:nvSpPr>
        <p:spPr>
          <a:xfrm>
            <a:off x="1403187" y="3237812"/>
            <a:ext cx="3559522" cy="602794"/>
          </a:xfrm>
          <a:prstGeom prst="rect">
            <a:avLst/>
          </a:prstGeom>
        </p:spPr>
        <p:txBody>
          <a:bodyPr wrap="square" lIns="0" tIns="0" rIns="0" bIns="0" rtlCol="0" anchor="t">
            <a:spAutoFit/>
          </a:bodyPr>
          <a:lstStyle/>
          <a:p>
            <a:pPr algn="ctr">
              <a:lnSpc>
                <a:spcPts val="5040"/>
              </a:lnSpc>
            </a:pPr>
            <a:r>
              <a:rPr lang="en-US" sz="3600" b="1" dirty="0">
                <a:solidFill>
                  <a:srgbClr val="000000"/>
                </a:solidFill>
                <a:latin typeface="Calibri (MS) Bold"/>
                <a:ea typeface="Calibri (MS) Bold"/>
                <a:cs typeface="Calibri (MS) Bold"/>
                <a:sym typeface="Calibri (MS) Bold"/>
              </a:rPr>
              <a:t>NICOL SÁNCHEZ</a:t>
            </a:r>
          </a:p>
        </p:txBody>
      </p:sp>
      <p:sp>
        <p:nvSpPr>
          <p:cNvPr id="5" name="Freeform 5"/>
          <p:cNvSpPr/>
          <p:nvPr/>
        </p:nvSpPr>
        <p:spPr>
          <a:xfrm>
            <a:off x="6642970" y="2438771"/>
            <a:ext cx="5002060" cy="5352399"/>
          </a:xfrm>
          <a:custGeom>
            <a:avLst/>
            <a:gdLst/>
            <a:ahLst/>
            <a:cxnLst/>
            <a:rect l="l" t="t" r="r" b="b"/>
            <a:pathLst>
              <a:path w="5002060" h="5352399">
                <a:moveTo>
                  <a:pt x="0" y="0"/>
                </a:moveTo>
                <a:lnTo>
                  <a:pt x="5002060" y="0"/>
                </a:lnTo>
                <a:lnTo>
                  <a:pt x="5002060" y="5352399"/>
                </a:lnTo>
                <a:lnTo>
                  <a:pt x="0" y="53523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6" name="TextBox 6"/>
          <p:cNvSpPr txBox="1"/>
          <p:nvPr/>
        </p:nvSpPr>
        <p:spPr>
          <a:xfrm>
            <a:off x="7612796" y="3237812"/>
            <a:ext cx="3236104" cy="602794"/>
          </a:xfrm>
          <a:prstGeom prst="rect">
            <a:avLst/>
          </a:prstGeom>
        </p:spPr>
        <p:txBody>
          <a:bodyPr wrap="square" lIns="0" tIns="0" rIns="0" bIns="0" rtlCol="0" anchor="t">
            <a:spAutoFit/>
          </a:bodyPr>
          <a:lstStyle/>
          <a:p>
            <a:pPr algn="ctr">
              <a:lnSpc>
                <a:spcPts val="5040"/>
              </a:lnSpc>
            </a:pPr>
            <a:r>
              <a:rPr lang="en-US" sz="3600" b="1" dirty="0">
                <a:solidFill>
                  <a:srgbClr val="000000"/>
                </a:solidFill>
                <a:latin typeface="Calibri (MS) Bold"/>
                <a:ea typeface="Calibri (MS) Bold"/>
                <a:cs typeface="Calibri (MS) Bold"/>
                <a:sym typeface="Calibri (MS) Bold"/>
              </a:rPr>
              <a:t>IVÁN DUARTE</a:t>
            </a:r>
          </a:p>
        </p:txBody>
      </p:sp>
      <p:sp>
        <p:nvSpPr>
          <p:cNvPr id="7" name="Freeform 7"/>
          <p:cNvSpPr/>
          <p:nvPr/>
        </p:nvSpPr>
        <p:spPr>
          <a:xfrm>
            <a:off x="12626105" y="2438771"/>
            <a:ext cx="5002060" cy="5352399"/>
          </a:xfrm>
          <a:custGeom>
            <a:avLst/>
            <a:gdLst/>
            <a:ahLst/>
            <a:cxnLst/>
            <a:rect l="l" t="t" r="r" b="b"/>
            <a:pathLst>
              <a:path w="5002060" h="5352399">
                <a:moveTo>
                  <a:pt x="0" y="0"/>
                </a:moveTo>
                <a:lnTo>
                  <a:pt x="5002060" y="0"/>
                </a:lnTo>
                <a:lnTo>
                  <a:pt x="5002060" y="5352399"/>
                </a:lnTo>
                <a:lnTo>
                  <a:pt x="0" y="53523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8" name="TextBox 8"/>
          <p:cNvSpPr txBox="1"/>
          <p:nvPr/>
        </p:nvSpPr>
        <p:spPr>
          <a:xfrm>
            <a:off x="13369685" y="3237812"/>
            <a:ext cx="3684442" cy="602794"/>
          </a:xfrm>
          <a:prstGeom prst="rect">
            <a:avLst/>
          </a:prstGeom>
        </p:spPr>
        <p:txBody>
          <a:bodyPr wrap="square" lIns="0" tIns="0" rIns="0" bIns="0" rtlCol="0" anchor="t">
            <a:spAutoFit/>
          </a:bodyPr>
          <a:lstStyle/>
          <a:p>
            <a:pPr algn="ctr">
              <a:lnSpc>
                <a:spcPts val="5040"/>
              </a:lnSpc>
            </a:pPr>
            <a:r>
              <a:rPr lang="en-US" sz="3600" b="1" dirty="0">
                <a:solidFill>
                  <a:srgbClr val="000000"/>
                </a:solidFill>
                <a:latin typeface="Calibri (MS) Bold"/>
                <a:ea typeface="Calibri (MS) Bold"/>
                <a:cs typeface="Calibri (MS) Bold"/>
                <a:sym typeface="Calibri (MS) Bold"/>
              </a:rPr>
              <a:t>BENJAMÍN SALAS</a:t>
            </a:r>
          </a:p>
        </p:txBody>
      </p:sp>
      <p:sp>
        <p:nvSpPr>
          <p:cNvPr id="9" name="TextBox 9"/>
          <p:cNvSpPr txBox="1"/>
          <p:nvPr/>
        </p:nvSpPr>
        <p:spPr>
          <a:xfrm>
            <a:off x="13164512" y="3970761"/>
            <a:ext cx="4094788" cy="1453515"/>
          </a:xfrm>
          <a:prstGeom prst="rect">
            <a:avLst/>
          </a:prstGeom>
        </p:spPr>
        <p:txBody>
          <a:bodyPr lIns="0" tIns="0" rIns="0" bIns="0" rtlCol="0" anchor="t">
            <a:spAutoFit/>
          </a:bodyPr>
          <a:lstStyle/>
          <a:p>
            <a:pPr algn="just">
              <a:lnSpc>
                <a:spcPts val="2295"/>
              </a:lnSpc>
            </a:pPr>
            <a:r>
              <a:rPr lang="en-US" sz="1700">
                <a:solidFill>
                  <a:srgbClr val="000000"/>
                </a:solidFill>
                <a:latin typeface="Calibri (MS)"/>
                <a:ea typeface="Calibri (MS)"/>
                <a:cs typeface="Calibri (MS)"/>
                <a:sym typeface="Calibri (MS)"/>
              </a:rPr>
              <a:t>Mientras el proyecto continúa me he dado cuenta de que siempre hay imprevistos y errores que se pueden solucionar gestionando bien el tiempo y la comunicacion con mis compañeros para superarlas y arreglarlas</a:t>
            </a:r>
          </a:p>
        </p:txBody>
      </p:sp>
      <p:sp>
        <p:nvSpPr>
          <p:cNvPr id="10" name="Freeform 10"/>
          <p:cNvSpPr/>
          <p:nvPr/>
        </p:nvSpPr>
        <p:spPr>
          <a:xfrm flipH="1">
            <a:off x="15411350" y="280776"/>
            <a:ext cx="5207989" cy="10287000"/>
          </a:xfrm>
          <a:custGeom>
            <a:avLst/>
            <a:gdLst/>
            <a:ahLst/>
            <a:cxnLst/>
            <a:rect l="l" t="t" r="r" b="b"/>
            <a:pathLst>
              <a:path w="5207989" h="10287000">
                <a:moveTo>
                  <a:pt x="5207989" y="0"/>
                </a:moveTo>
                <a:lnTo>
                  <a:pt x="0" y="0"/>
                </a:lnTo>
                <a:lnTo>
                  <a:pt x="0" y="10287000"/>
                </a:lnTo>
                <a:lnTo>
                  <a:pt x="5207989" y="10287000"/>
                </a:lnTo>
                <a:lnTo>
                  <a:pt x="5207989" y="0"/>
                </a:lnTo>
                <a:close/>
              </a:path>
            </a:pathLst>
          </a:custGeom>
          <a:blipFill>
            <a:blip r:embed="rId4"/>
            <a:stretch>
              <a:fillRect t="-5179" b="-5179"/>
            </a:stretch>
          </a:blipFill>
        </p:spPr>
        <p:txBody>
          <a:bodyPr/>
          <a:lstStyle/>
          <a:p>
            <a:endParaRPr lang="es-CL"/>
          </a:p>
        </p:txBody>
      </p:sp>
      <p:sp>
        <p:nvSpPr>
          <p:cNvPr id="11" name="TextBox 11"/>
          <p:cNvSpPr txBox="1"/>
          <p:nvPr/>
        </p:nvSpPr>
        <p:spPr>
          <a:xfrm>
            <a:off x="1206063" y="4160706"/>
            <a:ext cx="4065307" cy="2460467"/>
          </a:xfrm>
          <a:prstGeom prst="rect">
            <a:avLst/>
          </a:prstGeom>
        </p:spPr>
        <p:txBody>
          <a:bodyPr lIns="0" tIns="0" rIns="0" bIns="0" rtlCol="0" anchor="t">
            <a:spAutoFit/>
          </a:bodyPr>
          <a:lstStyle/>
          <a:p>
            <a:pPr algn="just">
              <a:lnSpc>
                <a:spcPts val="2458"/>
              </a:lnSpc>
            </a:pPr>
            <a:r>
              <a:rPr lang="en-US" sz="1756">
                <a:solidFill>
                  <a:srgbClr val="000000"/>
                </a:solidFill>
                <a:latin typeface="Calibri (MS)"/>
                <a:ea typeface="Calibri (MS)"/>
                <a:cs typeface="Calibri (MS)"/>
                <a:sym typeface="Calibri (MS)"/>
              </a:rPr>
              <a:t>La ejecución de este proyecto de título representó una oportunidad significativa para aplicar los conocimientos adquiridos a lo largo de la carrera, integrando distintas áreas de la ingeniería informática como el desarrollo de software, la gestión de proyectos y la implementación de tecnologías.</a:t>
            </a:r>
          </a:p>
        </p:txBody>
      </p:sp>
      <p:sp>
        <p:nvSpPr>
          <p:cNvPr id="12" name="TextBox 12"/>
          <p:cNvSpPr txBox="1"/>
          <p:nvPr/>
        </p:nvSpPr>
        <p:spPr>
          <a:xfrm>
            <a:off x="7030008" y="3913805"/>
            <a:ext cx="4227983" cy="2470912"/>
          </a:xfrm>
          <a:prstGeom prst="rect">
            <a:avLst/>
          </a:prstGeom>
        </p:spPr>
        <p:txBody>
          <a:bodyPr lIns="0" tIns="0" rIns="0" bIns="0" rtlCol="0" anchor="t">
            <a:spAutoFit/>
          </a:bodyPr>
          <a:lstStyle/>
          <a:p>
            <a:pPr algn="just">
              <a:lnSpc>
                <a:spcPts val="2407"/>
              </a:lnSpc>
            </a:pPr>
            <a:r>
              <a:rPr lang="en-US" sz="1719">
                <a:solidFill>
                  <a:srgbClr val="000000"/>
                </a:solidFill>
                <a:latin typeface="Calibri (MS)"/>
                <a:ea typeface="Calibri (MS)"/>
                <a:cs typeface="Calibri (MS)"/>
                <a:sym typeface="Calibri (MS)"/>
              </a:rPr>
              <a:t>A medida el proyecto ha avanzado, mi concepto de un profesional de la tecnología ha ido cambiando, entendiendo que uno debe ser versatil, que el software es más que solo escribir código, se trata de alinear la visión de negocio y colaboración para asegurar la calidad en la entrega de un producto funcional que genere valor</a:t>
            </a:r>
          </a:p>
        </p:txBody>
      </p:sp>
      <p:sp>
        <p:nvSpPr>
          <p:cNvPr id="13" name="TextBox 13"/>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42</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4732020" cy="10287000"/>
          </a:xfrm>
          <a:custGeom>
            <a:avLst/>
            <a:gdLst/>
            <a:ahLst/>
            <a:cxnLst/>
            <a:rect l="l" t="t" r="r" b="b"/>
            <a:pathLst>
              <a:path w="4732020" h="10287000">
                <a:moveTo>
                  <a:pt x="0" y="0"/>
                </a:moveTo>
                <a:lnTo>
                  <a:pt x="4732020" y="0"/>
                </a:lnTo>
                <a:lnTo>
                  <a:pt x="4732020" y="10287000"/>
                </a:lnTo>
                <a:lnTo>
                  <a:pt x="0" y="10287000"/>
                </a:lnTo>
                <a:lnTo>
                  <a:pt x="0" y="0"/>
                </a:lnTo>
                <a:close/>
              </a:path>
            </a:pathLst>
          </a:custGeom>
          <a:blipFill>
            <a:blip r:embed="rId2"/>
            <a:stretch>
              <a:fillRect/>
            </a:stretch>
          </a:blipFill>
        </p:spPr>
        <p:txBody>
          <a:bodyPr/>
          <a:lstStyle/>
          <a:p>
            <a:endParaRPr lang="es-CL"/>
          </a:p>
        </p:txBody>
      </p:sp>
      <p:sp>
        <p:nvSpPr>
          <p:cNvPr id="3" name="Freeform 3"/>
          <p:cNvSpPr/>
          <p:nvPr/>
        </p:nvSpPr>
        <p:spPr>
          <a:xfrm flipH="1" flipV="1">
            <a:off x="13568839" y="0"/>
            <a:ext cx="4719161" cy="10287000"/>
          </a:xfrm>
          <a:custGeom>
            <a:avLst/>
            <a:gdLst/>
            <a:ahLst/>
            <a:cxnLst/>
            <a:rect l="l" t="t" r="r" b="b"/>
            <a:pathLst>
              <a:path w="4719161" h="10287000">
                <a:moveTo>
                  <a:pt x="4719161" y="10287000"/>
                </a:moveTo>
                <a:lnTo>
                  <a:pt x="0" y="10287000"/>
                </a:lnTo>
                <a:lnTo>
                  <a:pt x="0" y="0"/>
                </a:lnTo>
                <a:lnTo>
                  <a:pt x="4719161" y="0"/>
                </a:lnTo>
                <a:lnTo>
                  <a:pt x="4719161" y="10287000"/>
                </a:lnTo>
                <a:close/>
              </a:path>
            </a:pathLst>
          </a:custGeom>
          <a:blipFill>
            <a:blip r:embed="rId3"/>
            <a:stretch>
              <a:fillRect/>
            </a:stretch>
          </a:blipFill>
        </p:spPr>
        <p:txBody>
          <a:bodyPr/>
          <a:lstStyle/>
          <a:p>
            <a:endParaRPr lang="es-CL"/>
          </a:p>
        </p:txBody>
      </p:sp>
      <p:sp>
        <p:nvSpPr>
          <p:cNvPr id="4" name="TextBox 4"/>
          <p:cNvSpPr txBox="1"/>
          <p:nvPr/>
        </p:nvSpPr>
        <p:spPr>
          <a:xfrm>
            <a:off x="4659489" y="3758700"/>
            <a:ext cx="8969023" cy="1282402"/>
          </a:xfrm>
          <a:prstGeom prst="rect">
            <a:avLst/>
          </a:prstGeom>
        </p:spPr>
        <p:txBody>
          <a:bodyPr lIns="0" tIns="0" rIns="0" bIns="0" rtlCol="0" anchor="t">
            <a:spAutoFit/>
          </a:bodyPr>
          <a:lstStyle/>
          <a:p>
            <a:pPr algn="ctr">
              <a:lnSpc>
                <a:spcPts val="10002"/>
              </a:lnSpc>
            </a:pPr>
            <a:r>
              <a:rPr lang="en-US" sz="8476" b="1" dirty="0">
                <a:solidFill>
                  <a:srgbClr val="000000"/>
                </a:solidFill>
                <a:latin typeface="Canva Sans Bold"/>
                <a:ea typeface="Canva Sans Bold"/>
                <a:cs typeface="Canva Sans Bold"/>
                <a:sym typeface="Canva Sans Bold"/>
              </a:rPr>
              <a:t>¡</a:t>
            </a:r>
            <a:r>
              <a:rPr lang="en-US" sz="8476" b="1" dirty="0" err="1">
                <a:solidFill>
                  <a:srgbClr val="000000"/>
                </a:solidFill>
                <a:latin typeface="Canva Sans Bold"/>
                <a:ea typeface="Canva Sans Bold"/>
                <a:cs typeface="Canva Sans Bold"/>
                <a:sym typeface="Canva Sans Bold"/>
              </a:rPr>
              <a:t>Muchas</a:t>
            </a:r>
            <a:r>
              <a:rPr lang="en-US" sz="8476" b="1" dirty="0">
                <a:solidFill>
                  <a:srgbClr val="000000"/>
                </a:solidFill>
                <a:latin typeface="Canva Sans Bold"/>
                <a:ea typeface="Canva Sans Bold"/>
                <a:cs typeface="Canva Sans Bold"/>
                <a:sym typeface="Canva Sans Bold"/>
              </a:rPr>
              <a:t> Gracias!</a:t>
            </a:r>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43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547891" y="27652"/>
            <a:ext cx="3740109" cy="10231697"/>
          </a:xfrm>
          <a:custGeom>
            <a:avLst/>
            <a:gdLst/>
            <a:ahLst/>
            <a:cxnLst/>
            <a:rect l="l" t="t" r="r" b="b"/>
            <a:pathLst>
              <a:path w="3740109" h="10231697">
                <a:moveTo>
                  <a:pt x="3740109" y="0"/>
                </a:moveTo>
                <a:lnTo>
                  <a:pt x="0" y="0"/>
                </a:lnTo>
                <a:lnTo>
                  <a:pt x="0" y="10231696"/>
                </a:lnTo>
                <a:lnTo>
                  <a:pt x="3740109" y="10231696"/>
                </a:lnTo>
                <a:lnTo>
                  <a:pt x="3740109" y="0"/>
                </a:lnTo>
                <a:close/>
              </a:path>
            </a:pathLst>
          </a:custGeom>
          <a:blipFill>
            <a:blip r:embed="rId2"/>
            <a:stretch>
              <a:fillRect l="-52569" t="-10620" b="-10620"/>
            </a:stretch>
          </a:blipFill>
        </p:spPr>
        <p:txBody>
          <a:bodyPr/>
          <a:lstStyle/>
          <a:p>
            <a:endParaRPr lang="es-CL"/>
          </a:p>
        </p:txBody>
      </p:sp>
      <p:grpSp>
        <p:nvGrpSpPr>
          <p:cNvPr id="3" name="Group 3"/>
          <p:cNvGrpSpPr/>
          <p:nvPr/>
        </p:nvGrpSpPr>
        <p:grpSpPr>
          <a:xfrm>
            <a:off x="1756812" y="653771"/>
            <a:ext cx="13847513" cy="6269412"/>
            <a:chOff x="0" y="0"/>
            <a:chExt cx="18463351" cy="8359217"/>
          </a:xfrm>
        </p:grpSpPr>
        <p:sp>
          <p:nvSpPr>
            <p:cNvPr id="4" name="TextBox 4"/>
            <p:cNvSpPr txBox="1"/>
            <p:nvPr/>
          </p:nvSpPr>
          <p:spPr>
            <a:xfrm>
              <a:off x="0" y="-238125"/>
              <a:ext cx="18463351" cy="1536065"/>
            </a:xfrm>
            <a:prstGeom prst="rect">
              <a:avLst/>
            </a:prstGeom>
          </p:spPr>
          <p:txBody>
            <a:bodyPr lIns="0" tIns="0" rIns="0" bIns="0" rtlCol="0" anchor="t">
              <a:spAutoFit/>
            </a:bodyPr>
            <a:lstStyle/>
            <a:p>
              <a:pPr algn="ctr">
                <a:lnSpc>
                  <a:spcPts val="8639"/>
                </a:lnSpc>
              </a:pPr>
              <a:r>
                <a:rPr lang="en-US" sz="6399" b="1">
                  <a:solidFill>
                    <a:srgbClr val="000000"/>
                  </a:solidFill>
                  <a:latin typeface="Calibri (MS) Bold"/>
                  <a:ea typeface="Calibri (MS) Bold"/>
                  <a:cs typeface="Calibri (MS) Bold"/>
                  <a:sym typeface="Calibri (MS) Bold"/>
                </a:rPr>
                <a:t>Necesidad</a:t>
              </a:r>
            </a:p>
          </p:txBody>
        </p:sp>
        <p:sp>
          <p:nvSpPr>
            <p:cNvPr id="5" name="TextBox 5"/>
            <p:cNvSpPr txBox="1"/>
            <p:nvPr/>
          </p:nvSpPr>
          <p:spPr>
            <a:xfrm>
              <a:off x="0" y="1833957"/>
              <a:ext cx="18463351" cy="6525260"/>
            </a:xfrm>
            <a:prstGeom prst="rect">
              <a:avLst/>
            </a:prstGeom>
          </p:spPr>
          <p:txBody>
            <a:bodyPr lIns="0" tIns="0" rIns="0" bIns="0" rtlCol="0" anchor="t">
              <a:spAutoFit/>
            </a:bodyPr>
            <a:lstStyle/>
            <a:p>
              <a:pPr algn="just">
                <a:lnSpc>
                  <a:spcPts val="4860"/>
                </a:lnSpc>
              </a:pPr>
              <a:r>
                <a:rPr lang="en-US" sz="3600">
                  <a:solidFill>
                    <a:srgbClr val="000000"/>
                  </a:solidFill>
                  <a:latin typeface="Calibri (MS)"/>
                  <a:ea typeface="Calibri (MS)"/>
                  <a:cs typeface="Calibri (MS)"/>
                  <a:sym typeface="Calibri (MS)"/>
                </a:rPr>
                <a:t>Dado que existen estas dificultades, surge la necesidad de contar con una herramienta tecnológica integral que: </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Facilite la gestión de propiedades. </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Asegure la veracidad en la validación de certificados de estudiantes y propiedades de arrendadores. </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Ofrezca un espacio confiable de interacción entre estudiantes y propietarios.</a:t>
              </a:r>
            </a:p>
            <a:p>
              <a:pPr algn="just">
                <a:lnSpc>
                  <a:spcPts val="4860"/>
                </a:lnSpc>
              </a:pPr>
              <a:endParaRPr lang="en-US" sz="3600">
                <a:solidFill>
                  <a:srgbClr val="000000"/>
                </a:solidFill>
                <a:latin typeface="Calibri (MS)"/>
                <a:ea typeface="Calibri (MS)"/>
                <a:cs typeface="Calibri (MS)"/>
                <a:sym typeface="Calibri (MS)"/>
              </a:endParaRPr>
            </a:p>
          </p:txBody>
        </p:sp>
      </p:grpSp>
      <p:sp>
        <p:nvSpPr>
          <p:cNvPr id="6" name="Freeform 6"/>
          <p:cNvSpPr/>
          <p:nvPr/>
        </p:nvSpPr>
        <p:spPr>
          <a:xfrm>
            <a:off x="0" y="5855055"/>
            <a:ext cx="2360599" cy="4475068"/>
          </a:xfrm>
          <a:custGeom>
            <a:avLst/>
            <a:gdLst/>
            <a:ahLst/>
            <a:cxnLst/>
            <a:rect l="l" t="t" r="r" b="b"/>
            <a:pathLst>
              <a:path w="2360599" h="4475068">
                <a:moveTo>
                  <a:pt x="0" y="0"/>
                </a:moveTo>
                <a:lnTo>
                  <a:pt x="2360599" y="0"/>
                </a:lnTo>
                <a:lnTo>
                  <a:pt x="2360599" y="4475069"/>
                </a:lnTo>
                <a:lnTo>
                  <a:pt x="0" y="4475069"/>
                </a:lnTo>
                <a:lnTo>
                  <a:pt x="0" y="0"/>
                </a:lnTo>
                <a:close/>
              </a:path>
            </a:pathLst>
          </a:custGeom>
          <a:blipFill>
            <a:blip r:embed="rId3"/>
            <a:stretch>
              <a:fillRect/>
            </a:stretch>
          </a:blipFill>
        </p:spPr>
        <p:txBody>
          <a:bodyPr/>
          <a:lstStyle/>
          <a:p>
            <a:endParaRPr lang="es-CL"/>
          </a:p>
        </p:txBody>
      </p:sp>
      <p:sp>
        <p:nvSpPr>
          <p:cNvPr id="7" name="TextBox 7"/>
          <p:cNvSpPr txBox="1"/>
          <p:nvPr/>
        </p:nvSpPr>
        <p:spPr>
          <a:xfrm>
            <a:off x="397805" y="9645483"/>
            <a:ext cx="665262"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662908" y="0"/>
            <a:ext cx="4603029" cy="10287000"/>
          </a:xfrm>
          <a:custGeom>
            <a:avLst/>
            <a:gdLst/>
            <a:ahLst/>
            <a:cxnLst/>
            <a:rect l="l" t="t" r="r" b="b"/>
            <a:pathLst>
              <a:path w="4603029" h="10287000">
                <a:moveTo>
                  <a:pt x="4603029" y="0"/>
                </a:moveTo>
                <a:lnTo>
                  <a:pt x="0" y="0"/>
                </a:lnTo>
                <a:lnTo>
                  <a:pt x="0" y="10287000"/>
                </a:lnTo>
                <a:lnTo>
                  <a:pt x="4603029" y="10287000"/>
                </a:lnTo>
                <a:lnTo>
                  <a:pt x="4603029" y="0"/>
                </a:lnTo>
                <a:close/>
              </a:path>
            </a:pathLst>
          </a:custGeom>
          <a:blipFill>
            <a:blip r:embed="rId2"/>
            <a:stretch>
              <a:fillRect r="-2802"/>
            </a:stretch>
          </a:blipFill>
        </p:spPr>
        <p:txBody>
          <a:bodyPr/>
          <a:lstStyle/>
          <a:p>
            <a:endParaRPr lang="es-CL"/>
          </a:p>
        </p:txBody>
      </p:sp>
      <p:sp>
        <p:nvSpPr>
          <p:cNvPr id="3" name="TextBox 3"/>
          <p:cNvSpPr txBox="1"/>
          <p:nvPr/>
        </p:nvSpPr>
        <p:spPr>
          <a:xfrm>
            <a:off x="597635" y="1878227"/>
            <a:ext cx="16366788" cy="4922520"/>
          </a:xfrm>
          <a:prstGeom prst="rect">
            <a:avLst/>
          </a:prstGeom>
        </p:spPr>
        <p:txBody>
          <a:bodyPr lIns="0" tIns="0" rIns="0" bIns="0" rtlCol="0" anchor="t">
            <a:spAutoFit/>
          </a:bodyPr>
          <a:lstStyle/>
          <a:p>
            <a:pPr algn="just">
              <a:lnSpc>
                <a:spcPts val="4860"/>
              </a:lnSpc>
            </a:pPr>
            <a:r>
              <a:rPr lang="en-US" sz="3600">
                <a:solidFill>
                  <a:srgbClr val="000000"/>
                </a:solidFill>
                <a:latin typeface="Calibri (MS)"/>
                <a:ea typeface="Calibri (MS)"/>
                <a:cs typeface="Calibri (MS)"/>
                <a:sym typeface="Calibri (MS)"/>
              </a:rPr>
              <a:t>La solución propuesta es una plataforma web privada que permite a los estudiantes encontrar y arrendar propiedades de manera confiable, mientras que los propietarios pueden publicar y gestionar sus inmuebles de manera sencilla. </a:t>
            </a:r>
          </a:p>
          <a:p>
            <a:pPr algn="just">
              <a:lnSpc>
                <a:spcPts val="4860"/>
              </a:lnSpc>
            </a:pPr>
            <a:endParaRPr lang="en-US" sz="3600">
              <a:solidFill>
                <a:srgbClr val="000000"/>
              </a:solidFill>
              <a:latin typeface="Calibri (MS)"/>
              <a:ea typeface="Calibri (MS)"/>
              <a:cs typeface="Calibri (MS)"/>
              <a:sym typeface="Calibri (MS)"/>
            </a:endParaRPr>
          </a:p>
          <a:p>
            <a:pPr algn="just">
              <a:lnSpc>
                <a:spcPts val="4860"/>
              </a:lnSpc>
            </a:pPr>
            <a:r>
              <a:rPr lang="en-US" sz="3600">
                <a:solidFill>
                  <a:srgbClr val="000000"/>
                </a:solidFill>
                <a:latin typeface="Calibri (MS)"/>
                <a:ea typeface="Calibri (MS)"/>
                <a:cs typeface="Calibri (MS)"/>
                <a:sym typeface="Calibri (MS)"/>
              </a:rPr>
              <a:t>La plataforma incorpora mecanismos avanzados de validación digital de documentos, asegurando la autenticidad tanto de los alumnos como de los arrendadores, geolocalización y certificación de propiedades y chat entre alumnos y propietarios.</a:t>
            </a:r>
          </a:p>
          <a:p>
            <a:pPr algn="just">
              <a:lnSpc>
                <a:spcPts val="4860"/>
              </a:lnSpc>
            </a:pPr>
            <a:endParaRPr lang="en-US" sz="3600">
              <a:solidFill>
                <a:srgbClr val="000000"/>
              </a:solidFill>
              <a:latin typeface="Calibri (MS)"/>
              <a:ea typeface="Calibri (MS)"/>
              <a:cs typeface="Calibri (MS)"/>
              <a:sym typeface="Calibri (MS)"/>
            </a:endParaRPr>
          </a:p>
        </p:txBody>
      </p:sp>
      <p:sp>
        <p:nvSpPr>
          <p:cNvPr id="4" name="TextBox 4"/>
          <p:cNvSpPr txBox="1"/>
          <p:nvPr/>
        </p:nvSpPr>
        <p:spPr>
          <a:xfrm>
            <a:off x="7167530" y="303847"/>
            <a:ext cx="3952940" cy="1211580"/>
          </a:xfrm>
          <a:prstGeom prst="rect">
            <a:avLst/>
          </a:prstGeom>
        </p:spPr>
        <p:txBody>
          <a:bodyPr lIns="0" tIns="0" rIns="0" bIns="0" rtlCol="0" anchor="t">
            <a:spAutoFit/>
          </a:bodyPr>
          <a:lstStyle/>
          <a:p>
            <a:pPr algn="l">
              <a:lnSpc>
                <a:spcPts val="8639"/>
              </a:lnSpc>
            </a:pPr>
            <a:r>
              <a:rPr lang="en-US" sz="6399" b="1">
                <a:solidFill>
                  <a:srgbClr val="000000"/>
                </a:solidFill>
                <a:latin typeface="Calibri (MS) Bold"/>
                <a:ea typeface="Calibri (MS) Bold"/>
                <a:cs typeface="Calibri (MS) Bold"/>
                <a:sym typeface="Calibri (MS) Bold"/>
              </a:rPr>
              <a:t>Solución</a:t>
            </a:r>
          </a:p>
        </p:txBody>
      </p:sp>
      <p:sp>
        <p:nvSpPr>
          <p:cNvPr id="5" name="Freeform 5"/>
          <p:cNvSpPr/>
          <p:nvPr/>
        </p:nvSpPr>
        <p:spPr>
          <a:xfrm>
            <a:off x="5957366" y="6977560"/>
            <a:ext cx="5518333" cy="3131654"/>
          </a:xfrm>
          <a:custGeom>
            <a:avLst/>
            <a:gdLst/>
            <a:ahLst/>
            <a:cxnLst/>
            <a:rect l="l" t="t" r="r" b="b"/>
            <a:pathLst>
              <a:path w="5518333" h="3131654">
                <a:moveTo>
                  <a:pt x="0" y="0"/>
                </a:moveTo>
                <a:lnTo>
                  <a:pt x="5518334" y="0"/>
                </a:lnTo>
                <a:lnTo>
                  <a:pt x="5518334" y="3131654"/>
                </a:lnTo>
                <a:lnTo>
                  <a:pt x="0" y="3131654"/>
                </a:lnTo>
                <a:lnTo>
                  <a:pt x="0" y="0"/>
                </a:lnTo>
                <a:close/>
              </a:path>
            </a:pathLst>
          </a:custGeom>
          <a:blipFill>
            <a:blip r:embed="rId3"/>
            <a:stretch>
              <a:fillRect/>
            </a:stretch>
          </a:blipFill>
        </p:spPr>
        <p:txBody>
          <a:bodyPr/>
          <a:lstStyle/>
          <a:p>
            <a:endParaRPr lang="es-CL"/>
          </a:p>
        </p:txBody>
      </p:sp>
      <p:sp>
        <p:nvSpPr>
          <p:cNvPr id="6" name="TextBox 6"/>
          <p:cNvSpPr txBox="1"/>
          <p:nvPr/>
        </p:nvSpPr>
        <p:spPr>
          <a:xfrm>
            <a:off x="397805" y="9645483"/>
            <a:ext cx="665262"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179192" y="0"/>
            <a:ext cx="4732020" cy="10287000"/>
          </a:xfrm>
          <a:custGeom>
            <a:avLst/>
            <a:gdLst/>
            <a:ahLst/>
            <a:cxnLst/>
            <a:rect l="l" t="t" r="r" b="b"/>
            <a:pathLst>
              <a:path w="4732020" h="10287000">
                <a:moveTo>
                  <a:pt x="4732020" y="0"/>
                </a:moveTo>
                <a:lnTo>
                  <a:pt x="0" y="0"/>
                </a:lnTo>
                <a:lnTo>
                  <a:pt x="0" y="10287000"/>
                </a:lnTo>
                <a:lnTo>
                  <a:pt x="4732020" y="10287000"/>
                </a:lnTo>
                <a:lnTo>
                  <a:pt x="4732020" y="0"/>
                </a:lnTo>
                <a:close/>
              </a:path>
            </a:pathLst>
          </a:custGeom>
          <a:blipFill>
            <a:blip r:embed="rId2"/>
            <a:stretch>
              <a:fillRect/>
            </a:stretch>
          </a:blipFill>
        </p:spPr>
        <p:txBody>
          <a:bodyPr/>
          <a:lstStyle/>
          <a:p>
            <a:endParaRPr lang="es-CL"/>
          </a:p>
        </p:txBody>
      </p:sp>
      <p:sp>
        <p:nvSpPr>
          <p:cNvPr id="3" name="Freeform 3"/>
          <p:cNvSpPr/>
          <p:nvPr/>
        </p:nvSpPr>
        <p:spPr>
          <a:xfrm>
            <a:off x="13896871" y="2900833"/>
            <a:ext cx="3814534" cy="3636523"/>
          </a:xfrm>
          <a:custGeom>
            <a:avLst/>
            <a:gdLst/>
            <a:ahLst/>
            <a:cxnLst/>
            <a:rect l="l" t="t" r="r" b="b"/>
            <a:pathLst>
              <a:path w="3814534" h="3636523">
                <a:moveTo>
                  <a:pt x="0" y="0"/>
                </a:moveTo>
                <a:lnTo>
                  <a:pt x="3814535" y="0"/>
                </a:lnTo>
                <a:lnTo>
                  <a:pt x="3814535" y="3636523"/>
                </a:lnTo>
                <a:lnTo>
                  <a:pt x="0" y="3636523"/>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3408541" y="503141"/>
            <a:ext cx="11240273" cy="1211580"/>
          </a:xfrm>
          <a:prstGeom prst="rect">
            <a:avLst/>
          </a:prstGeom>
        </p:spPr>
        <p:txBody>
          <a:bodyPr lIns="0" tIns="0" rIns="0" bIns="0" rtlCol="0" anchor="t">
            <a:spAutoFit/>
          </a:bodyPr>
          <a:lstStyle/>
          <a:p>
            <a:pPr algn="l">
              <a:lnSpc>
                <a:spcPts val="8639"/>
              </a:lnSpc>
            </a:pPr>
            <a:r>
              <a:rPr lang="en-US" sz="6399" b="1">
                <a:solidFill>
                  <a:srgbClr val="000000"/>
                </a:solidFill>
                <a:latin typeface="Calibri (MS) Bold"/>
                <a:ea typeface="Calibri (MS) Bold"/>
                <a:cs typeface="Calibri (MS) Bold"/>
                <a:sym typeface="Calibri (MS) Bold"/>
              </a:rPr>
              <a:t>Requerimientos Funcionales</a:t>
            </a:r>
          </a:p>
        </p:txBody>
      </p:sp>
      <p:sp>
        <p:nvSpPr>
          <p:cNvPr id="5" name="TextBox 5"/>
          <p:cNvSpPr txBox="1"/>
          <p:nvPr/>
        </p:nvSpPr>
        <p:spPr>
          <a:xfrm>
            <a:off x="1684384" y="2124496"/>
            <a:ext cx="12964430" cy="6141720"/>
          </a:xfrm>
          <a:prstGeom prst="rect">
            <a:avLst/>
          </a:prstGeom>
        </p:spPr>
        <p:txBody>
          <a:bodyPr lIns="0" tIns="0" rIns="0" bIns="0" rtlCol="0" anchor="t">
            <a:spAutoFit/>
          </a:bodyPr>
          <a:lstStyle/>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RF1: Registro de usuarios (estudiantes/propietarios)</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RF2: Login con autenticación JWT</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RF3: Subida y validación de certificado de estudiante</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RF4: CRUD de propiedades con fotos y documentos</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RF5: Búsqueda de propiedades con filtros</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RF6: Visualización de propiedades en Google Maps</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RF7: Chat propietario ↔ estudiante con historial</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RF8: Eliminar cuenta y editar perfil</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RF9: Aplicar filtros por comuna, precio y tipo de propiedad</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RF10: Validar que no existan usuarios duplicados en el registro</a:t>
            </a:r>
          </a:p>
        </p:txBody>
      </p:sp>
      <p:sp>
        <p:nvSpPr>
          <p:cNvPr id="6" name="TextBox 6"/>
          <p:cNvSpPr txBox="1"/>
          <p:nvPr/>
        </p:nvSpPr>
        <p:spPr>
          <a:xfrm>
            <a:off x="397805" y="9645483"/>
            <a:ext cx="665262"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3840591" y="0"/>
            <a:ext cx="4732020" cy="10287000"/>
          </a:xfrm>
          <a:custGeom>
            <a:avLst/>
            <a:gdLst/>
            <a:ahLst/>
            <a:cxnLst/>
            <a:rect l="l" t="t" r="r" b="b"/>
            <a:pathLst>
              <a:path w="4732020" h="10287000">
                <a:moveTo>
                  <a:pt x="4732020" y="0"/>
                </a:moveTo>
                <a:lnTo>
                  <a:pt x="0" y="0"/>
                </a:lnTo>
                <a:lnTo>
                  <a:pt x="0" y="10287000"/>
                </a:lnTo>
                <a:lnTo>
                  <a:pt x="4732020" y="10287000"/>
                </a:lnTo>
                <a:lnTo>
                  <a:pt x="4732020" y="0"/>
                </a:lnTo>
                <a:close/>
              </a:path>
            </a:pathLst>
          </a:custGeom>
          <a:blipFill>
            <a:blip r:embed="rId2"/>
            <a:stretch>
              <a:fillRect/>
            </a:stretch>
          </a:blipFill>
        </p:spPr>
        <p:txBody>
          <a:bodyPr/>
          <a:lstStyle/>
          <a:p>
            <a:endParaRPr lang="es-CL"/>
          </a:p>
        </p:txBody>
      </p:sp>
      <p:sp>
        <p:nvSpPr>
          <p:cNvPr id="3" name="Freeform 3"/>
          <p:cNvSpPr/>
          <p:nvPr/>
        </p:nvSpPr>
        <p:spPr>
          <a:xfrm>
            <a:off x="13316358" y="5563463"/>
            <a:ext cx="4538605" cy="3694837"/>
          </a:xfrm>
          <a:custGeom>
            <a:avLst/>
            <a:gdLst/>
            <a:ahLst/>
            <a:cxnLst/>
            <a:rect l="l" t="t" r="r" b="b"/>
            <a:pathLst>
              <a:path w="4538605" h="3694837">
                <a:moveTo>
                  <a:pt x="0" y="0"/>
                </a:moveTo>
                <a:lnTo>
                  <a:pt x="4538605" y="0"/>
                </a:lnTo>
                <a:lnTo>
                  <a:pt x="4538605" y="3694837"/>
                </a:lnTo>
                <a:lnTo>
                  <a:pt x="0" y="3694837"/>
                </a:lnTo>
                <a:lnTo>
                  <a:pt x="0" y="0"/>
                </a:lnTo>
                <a:close/>
              </a:path>
            </a:pathLst>
          </a:custGeom>
          <a:blipFill>
            <a:blip r:embed="rId3"/>
            <a:stretch>
              <a:fillRect/>
            </a:stretch>
          </a:blipFill>
        </p:spPr>
        <p:txBody>
          <a:bodyPr/>
          <a:lstStyle/>
          <a:p>
            <a:endParaRPr lang="es-CL"/>
          </a:p>
        </p:txBody>
      </p:sp>
      <p:grpSp>
        <p:nvGrpSpPr>
          <p:cNvPr id="4" name="Group 4"/>
          <p:cNvGrpSpPr/>
          <p:nvPr/>
        </p:nvGrpSpPr>
        <p:grpSpPr>
          <a:xfrm>
            <a:off x="2301990" y="1028700"/>
            <a:ext cx="13684019" cy="1875750"/>
            <a:chOff x="0" y="0"/>
            <a:chExt cx="18245359" cy="2501000"/>
          </a:xfrm>
        </p:grpSpPr>
        <p:sp>
          <p:nvSpPr>
            <p:cNvPr id="5" name="TextBox 5"/>
            <p:cNvSpPr txBox="1"/>
            <p:nvPr/>
          </p:nvSpPr>
          <p:spPr>
            <a:xfrm>
              <a:off x="0" y="-238125"/>
              <a:ext cx="18245359" cy="1536065"/>
            </a:xfrm>
            <a:prstGeom prst="rect">
              <a:avLst/>
            </a:prstGeom>
          </p:spPr>
          <p:txBody>
            <a:bodyPr lIns="0" tIns="0" rIns="0" bIns="0" rtlCol="0" anchor="t">
              <a:spAutoFit/>
            </a:bodyPr>
            <a:lstStyle/>
            <a:p>
              <a:pPr algn="ctr">
                <a:lnSpc>
                  <a:spcPts val="8639"/>
                </a:lnSpc>
              </a:pPr>
              <a:r>
                <a:rPr lang="en-US" sz="6399" b="1">
                  <a:solidFill>
                    <a:srgbClr val="000000"/>
                  </a:solidFill>
                  <a:latin typeface="Calibri (MS) Bold"/>
                  <a:ea typeface="Calibri (MS) Bold"/>
                  <a:cs typeface="Calibri (MS) Bold"/>
                  <a:sym typeface="Calibri (MS) Bold"/>
                </a:rPr>
                <a:t>Requerimientos No Funcionales</a:t>
              </a:r>
            </a:p>
          </p:txBody>
        </p:sp>
        <p:sp>
          <p:nvSpPr>
            <p:cNvPr id="6" name="TextBox 6"/>
            <p:cNvSpPr txBox="1"/>
            <p:nvPr/>
          </p:nvSpPr>
          <p:spPr>
            <a:xfrm>
              <a:off x="0" y="1725031"/>
              <a:ext cx="18245359" cy="775970"/>
            </a:xfrm>
            <a:prstGeom prst="rect">
              <a:avLst/>
            </a:prstGeom>
          </p:spPr>
          <p:txBody>
            <a:bodyPr lIns="0" tIns="0" rIns="0" bIns="0" rtlCol="0" anchor="t">
              <a:spAutoFit/>
            </a:bodyPr>
            <a:lstStyle/>
            <a:p>
              <a:pPr algn="ctr">
                <a:lnSpc>
                  <a:spcPts val="4320"/>
                </a:lnSpc>
              </a:pPr>
              <a:endParaRPr/>
            </a:p>
          </p:txBody>
        </p:sp>
      </p:grpSp>
      <p:sp>
        <p:nvSpPr>
          <p:cNvPr id="7" name="TextBox 7"/>
          <p:cNvSpPr txBox="1"/>
          <p:nvPr/>
        </p:nvSpPr>
        <p:spPr>
          <a:xfrm>
            <a:off x="2129893" y="2558845"/>
            <a:ext cx="13578780" cy="3703320"/>
          </a:xfrm>
          <a:prstGeom prst="rect">
            <a:avLst/>
          </a:prstGeom>
        </p:spPr>
        <p:txBody>
          <a:bodyPr lIns="0" tIns="0" rIns="0" bIns="0" rtlCol="0" anchor="t">
            <a:spAutoFit/>
          </a:bodyPr>
          <a:lstStyle/>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RNF1: Seguridad con JWT y encriptación de contraseñas</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RNF2: Escalabilidad para soportar crecimiento de usuarios</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RNF3: Usabilidad (interfaz simple, intuitiva)</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RNF4: Rendimiento (respuestas &lt; 5 segundos en búsquedas y mapas)</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RNF5: La aplicación debe estar disponible un 99%</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RNF6: Información de usuarios privada</a:t>
            </a:r>
          </a:p>
        </p:txBody>
      </p:sp>
      <p:sp>
        <p:nvSpPr>
          <p:cNvPr id="8" name="TextBox 8"/>
          <p:cNvSpPr txBox="1"/>
          <p:nvPr/>
        </p:nvSpPr>
        <p:spPr>
          <a:xfrm>
            <a:off x="397805" y="9645483"/>
            <a:ext cx="665262"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7020" y="1275791"/>
            <a:ext cx="13810059" cy="7611593"/>
          </a:xfrm>
          <a:prstGeom prst="rect">
            <a:avLst/>
          </a:prstGeom>
        </p:spPr>
        <p:txBody>
          <a:bodyPr lIns="0" tIns="0" rIns="0" bIns="0" rtlCol="0" anchor="t">
            <a:spAutoFit/>
          </a:bodyPr>
          <a:lstStyle/>
          <a:p>
            <a:pPr algn="just">
              <a:lnSpc>
                <a:spcPts val="4645"/>
              </a:lnSpc>
            </a:pPr>
            <a:endParaRPr/>
          </a:p>
          <a:p>
            <a:pPr marL="1485960" lvl="2" indent="-495320" algn="just">
              <a:lnSpc>
                <a:spcPts val="4645"/>
              </a:lnSpc>
              <a:buFont typeface="Arial"/>
              <a:buChar char="⚬"/>
            </a:pPr>
            <a:r>
              <a:rPr lang="en-US" sz="3441">
                <a:solidFill>
                  <a:srgbClr val="000000"/>
                </a:solidFill>
                <a:latin typeface="Calibri (MS)"/>
                <a:ea typeface="Calibri (MS)"/>
                <a:cs typeface="Calibri (MS)"/>
                <a:sym typeface="Calibri (MS)"/>
              </a:rPr>
              <a:t>Registro y autenticación (usuarios: estudiantes y propietarios)</a:t>
            </a:r>
          </a:p>
          <a:p>
            <a:pPr algn="just">
              <a:lnSpc>
                <a:spcPts val="4645"/>
              </a:lnSpc>
            </a:pPr>
            <a:endParaRPr lang="en-US" sz="3441">
              <a:solidFill>
                <a:srgbClr val="000000"/>
              </a:solidFill>
              <a:latin typeface="Calibri (MS)"/>
              <a:ea typeface="Calibri (MS)"/>
              <a:cs typeface="Calibri (MS)"/>
              <a:sym typeface="Calibri (MS)"/>
            </a:endParaRPr>
          </a:p>
          <a:p>
            <a:pPr marL="1485960" lvl="2" indent="-495320" algn="just">
              <a:lnSpc>
                <a:spcPts val="4645"/>
              </a:lnSpc>
              <a:buFont typeface="Arial"/>
              <a:buChar char="⚬"/>
            </a:pPr>
            <a:r>
              <a:rPr lang="en-US" sz="3441">
                <a:solidFill>
                  <a:srgbClr val="000000"/>
                </a:solidFill>
                <a:latin typeface="Calibri (MS)"/>
                <a:ea typeface="Calibri (MS)"/>
                <a:cs typeface="Calibri (MS)"/>
                <a:sym typeface="Calibri (MS)"/>
              </a:rPr>
              <a:t>Gestión de propiedades (crear, editar, eliminar, adjuntar documentos)</a:t>
            </a:r>
          </a:p>
          <a:p>
            <a:pPr algn="just">
              <a:lnSpc>
                <a:spcPts val="4645"/>
              </a:lnSpc>
            </a:pPr>
            <a:endParaRPr lang="en-US" sz="3441">
              <a:solidFill>
                <a:srgbClr val="000000"/>
              </a:solidFill>
              <a:latin typeface="Calibri (MS)"/>
              <a:ea typeface="Calibri (MS)"/>
              <a:cs typeface="Calibri (MS)"/>
              <a:sym typeface="Calibri (MS)"/>
            </a:endParaRPr>
          </a:p>
          <a:p>
            <a:pPr marL="1485960" lvl="2" indent="-495320" algn="just">
              <a:lnSpc>
                <a:spcPts val="4645"/>
              </a:lnSpc>
              <a:buFont typeface="Arial"/>
              <a:buChar char="⚬"/>
            </a:pPr>
            <a:r>
              <a:rPr lang="en-US" sz="3441">
                <a:solidFill>
                  <a:srgbClr val="000000"/>
                </a:solidFill>
                <a:latin typeface="Calibri (MS)"/>
                <a:ea typeface="Calibri (MS)"/>
                <a:cs typeface="Calibri (MS)"/>
                <a:sym typeface="Calibri (MS)"/>
              </a:rPr>
              <a:t>Almacenamiento de archivos (subida y verificación de documentos)</a:t>
            </a:r>
          </a:p>
          <a:p>
            <a:pPr algn="just">
              <a:lnSpc>
                <a:spcPts val="4645"/>
              </a:lnSpc>
            </a:pPr>
            <a:endParaRPr lang="en-US" sz="3441">
              <a:solidFill>
                <a:srgbClr val="000000"/>
              </a:solidFill>
              <a:latin typeface="Calibri (MS)"/>
              <a:ea typeface="Calibri (MS)"/>
              <a:cs typeface="Calibri (MS)"/>
              <a:sym typeface="Calibri (MS)"/>
            </a:endParaRPr>
          </a:p>
          <a:p>
            <a:pPr marL="1485960" lvl="2" indent="-495320" algn="just">
              <a:lnSpc>
                <a:spcPts val="4645"/>
              </a:lnSpc>
              <a:buFont typeface="Arial"/>
              <a:buChar char="⚬"/>
            </a:pPr>
            <a:r>
              <a:rPr lang="en-US" sz="3441">
                <a:solidFill>
                  <a:srgbClr val="000000"/>
                </a:solidFill>
                <a:latin typeface="Calibri (MS)"/>
                <a:ea typeface="Calibri (MS)"/>
                <a:cs typeface="Calibri (MS)"/>
                <a:sym typeface="Calibri (MS)"/>
              </a:rPr>
              <a:t>Gestión de usuario</a:t>
            </a:r>
          </a:p>
          <a:p>
            <a:pPr algn="just">
              <a:lnSpc>
                <a:spcPts val="4645"/>
              </a:lnSpc>
            </a:pPr>
            <a:endParaRPr lang="en-US" sz="3441">
              <a:solidFill>
                <a:srgbClr val="000000"/>
              </a:solidFill>
              <a:latin typeface="Calibri (MS)"/>
              <a:ea typeface="Calibri (MS)"/>
              <a:cs typeface="Calibri (MS)"/>
              <a:sym typeface="Calibri (MS)"/>
            </a:endParaRPr>
          </a:p>
          <a:p>
            <a:pPr marL="1485960" lvl="2" indent="-495320" algn="just">
              <a:lnSpc>
                <a:spcPts val="4645"/>
              </a:lnSpc>
              <a:buFont typeface="Arial"/>
              <a:buChar char="⚬"/>
            </a:pPr>
            <a:r>
              <a:rPr lang="en-US" sz="3441">
                <a:solidFill>
                  <a:srgbClr val="000000"/>
                </a:solidFill>
                <a:latin typeface="Calibri (MS)"/>
                <a:ea typeface="Calibri (MS)"/>
                <a:cs typeface="Calibri (MS)"/>
                <a:sym typeface="Calibri (MS)"/>
              </a:rPr>
              <a:t>Geolocalización con Google Maps</a:t>
            </a:r>
          </a:p>
          <a:p>
            <a:pPr algn="just">
              <a:lnSpc>
                <a:spcPts val="4645"/>
              </a:lnSpc>
            </a:pPr>
            <a:endParaRPr lang="en-US" sz="3441">
              <a:solidFill>
                <a:srgbClr val="000000"/>
              </a:solidFill>
              <a:latin typeface="Calibri (MS)"/>
              <a:ea typeface="Calibri (MS)"/>
              <a:cs typeface="Calibri (MS)"/>
              <a:sym typeface="Calibri (MS)"/>
            </a:endParaRPr>
          </a:p>
          <a:p>
            <a:pPr marL="1485960" lvl="2" indent="-495320" algn="just">
              <a:lnSpc>
                <a:spcPts val="4645"/>
              </a:lnSpc>
              <a:buFont typeface="Arial"/>
              <a:buChar char="⚬"/>
            </a:pPr>
            <a:r>
              <a:rPr lang="en-US" sz="3441">
                <a:solidFill>
                  <a:srgbClr val="000000"/>
                </a:solidFill>
                <a:latin typeface="Calibri (MS)"/>
                <a:ea typeface="Calibri (MS)"/>
                <a:cs typeface="Calibri (MS)"/>
                <a:sym typeface="Calibri (MS)"/>
              </a:rPr>
              <a:t>Chat entre propietarios y estudiantes</a:t>
            </a:r>
          </a:p>
          <a:p>
            <a:pPr algn="just">
              <a:lnSpc>
                <a:spcPts val="4645"/>
              </a:lnSpc>
            </a:pPr>
            <a:endParaRPr lang="en-US" sz="3441">
              <a:solidFill>
                <a:srgbClr val="000000"/>
              </a:solidFill>
              <a:latin typeface="Calibri (MS)"/>
              <a:ea typeface="Calibri (MS)"/>
              <a:cs typeface="Calibri (MS)"/>
              <a:sym typeface="Calibri (MS)"/>
            </a:endParaRPr>
          </a:p>
        </p:txBody>
      </p:sp>
      <p:sp>
        <p:nvSpPr>
          <p:cNvPr id="3" name="Freeform 3"/>
          <p:cNvSpPr/>
          <p:nvPr/>
        </p:nvSpPr>
        <p:spPr>
          <a:xfrm>
            <a:off x="13321648" y="6416381"/>
            <a:ext cx="2336073" cy="3037148"/>
          </a:xfrm>
          <a:custGeom>
            <a:avLst/>
            <a:gdLst/>
            <a:ahLst/>
            <a:cxnLst/>
            <a:rect l="l" t="t" r="r" b="b"/>
            <a:pathLst>
              <a:path w="2336073" h="3037148">
                <a:moveTo>
                  <a:pt x="0" y="0"/>
                </a:moveTo>
                <a:lnTo>
                  <a:pt x="2336073" y="0"/>
                </a:lnTo>
                <a:lnTo>
                  <a:pt x="2336073" y="3037148"/>
                </a:lnTo>
                <a:lnTo>
                  <a:pt x="0" y="3037148"/>
                </a:lnTo>
                <a:lnTo>
                  <a:pt x="0" y="0"/>
                </a:lnTo>
                <a:close/>
              </a:path>
            </a:pathLst>
          </a:custGeom>
          <a:blipFill>
            <a:blip r:embed="rId2"/>
            <a:stretch>
              <a:fillRect/>
            </a:stretch>
          </a:blipFill>
        </p:spPr>
        <p:txBody>
          <a:bodyPr/>
          <a:lstStyle/>
          <a:p>
            <a:endParaRPr lang="es-CL"/>
          </a:p>
        </p:txBody>
      </p:sp>
      <p:grpSp>
        <p:nvGrpSpPr>
          <p:cNvPr id="4" name="Group 4"/>
          <p:cNvGrpSpPr/>
          <p:nvPr/>
        </p:nvGrpSpPr>
        <p:grpSpPr>
          <a:xfrm>
            <a:off x="13031371" y="1932522"/>
            <a:ext cx="1826685" cy="691268"/>
            <a:chOff x="0" y="0"/>
            <a:chExt cx="1073917" cy="406400"/>
          </a:xfrm>
        </p:grpSpPr>
        <p:sp>
          <p:nvSpPr>
            <p:cNvPr id="5" name="Freeform 5"/>
            <p:cNvSpPr/>
            <p:nvPr/>
          </p:nvSpPr>
          <p:spPr>
            <a:xfrm>
              <a:off x="0" y="0"/>
              <a:ext cx="1073917" cy="406400"/>
            </a:xfrm>
            <a:custGeom>
              <a:avLst/>
              <a:gdLst/>
              <a:ahLst/>
              <a:cxnLst/>
              <a:rect l="l" t="t" r="r" b="b"/>
              <a:pathLst>
                <a:path w="1073917" h="406400">
                  <a:moveTo>
                    <a:pt x="0" y="0"/>
                  </a:moveTo>
                  <a:lnTo>
                    <a:pt x="870717" y="0"/>
                  </a:lnTo>
                  <a:lnTo>
                    <a:pt x="1073917" y="203200"/>
                  </a:lnTo>
                  <a:lnTo>
                    <a:pt x="870717" y="406400"/>
                  </a:lnTo>
                  <a:lnTo>
                    <a:pt x="0" y="406400"/>
                  </a:lnTo>
                  <a:lnTo>
                    <a:pt x="203200" y="203200"/>
                  </a:lnTo>
                  <a:lnTo>
                    <a:pt x="0" y="0"/>
                  </a:lnTo>
                  <a:close/>
                </a:path>
              </a:pathLst>
            </a:custGeom>
            <a:solidFill>
              <a:srgbClr val="FAE694"/>
            </a:solidFill>
          </p:spPr>
          <p:txBody>
            <a:bodyPr/>
            <a:lstStyle/>
            <a:p>
              <a:endParaRPr lang="es-CL"/>
            </a:p>
          </p:txBody>
        </p:sp>
        <p:sp>
          <p:nvSpPr>
            <p:cNvPr id="6" name="TextBox 6"/>
            <p:cNvSpPr txBox="1"/>
            <p:nvPr/>
          </p:nvSpPr>
          <p:spPr>
            <a:xfrm>
              <a:off x="177800" y="-76200"/>
              <a:ext cx="819917" cy="482600"/>
            </a:xfrm>
            <a:prstGeom prst="rect">
              <a:avLst/>
            </a:prstGeom>
          </p:spPr>
          <p:txBody>
            <a:bodyPr lIns="50800" tIns="50800" rIns="50800" bIns="50800" rtlCol="0" anchor="ctr"/>
            <a:lstStyle/>
            <a:p>
              <a:pPr algn="ctr">
                <a:lnSpc>
                  <a:spcPts val="2659"/>
                </a:lnSpc>
                <a:spcBef>
                  <a:spcPct val="0"/>
                </a:spcBef>
              </a:pPr>
              <a:r>
                <a:rPr lang="en-US" sz="1899" b="1">
                  <a:solidFill>
                    <a:srgbClr val="000000"/>
                  </a:solidFill>
                  <a:latin typeface="Calibri (MS) Bold"/>
                  <a:ea typeface="Calibri (MS) Bold"/>
                  <a:cs typeface="Calibri (MS) Bold"/>
                  <a:sym typeface="Calibri (MS) Bold"/>
                </a:rPr>
                <a:t>Épica 1</a:t>
              </a:r>
            </a:p>
          </p:txBody>
        </p:sp>
      </p:grpSp>
      <p:sp>
        <p:nvSpPr>
          <p:cNvPr id="7" name="TextBox 7"/>
          <p:cNvSpPr txBox="1"/>
          <p:nvPr/>
        </p:nvSpPr>
        <p:spPr>
          <a:xfrm>
            <a:off x="7848177" y="248852"/>
            <a:ext cx="2999173" cy="1211580"/>
          </a:xfrm>
          <a:prstGeom prst="rect">
            <a:avLst/>
          </a:prstGeom>
        </p:spPr>
        <p:txBody>
          <a:bodyPr lIns="0" tIns="0" rIns="0" bIns="0" rtlCol="0" anchor="t">
            <a:spAutoFit/>
          </a:bodyPr>
          <a:lstStyle/>
          <a:p>
            <a:pPr algn="l">
              <a:lnSpc>
                <a:spcPts val="8639"/>
              </a:lnSpc>
            </a:pPr>
            <a:r>
              <a:rPr lang="en-US" sz="6399" b="1">
                <a:solidFill>
                  <a:srgbClr val="000000"/>
                </a:solidFill>
                <a:latin typeface="Calibri (MS) Bold"/>
                <a:ea typeface="Calibri (MS) Bold"/>
                <a:cs typeface="Calibri (MS) Bold"/>
                <a:sym typeface="Calibri (MS) Bold"/>
              </a:rPr>
              <a:t>Épicas</a:t>
            </a:r>
          </a:p>
        </p:txBody>
      </p:sp>
      <p:grpSp>
        <p:nvGrpSpPr>
          <p:cNvPr id="8" name="Group 8"/>
          <p:cNvGrpSpPr/>
          <p:nvPr/>
        </p:nvGrpSpPr>
        <p:grpSpPr>
          <a:xfrm>
            <a:off x="14489684" y="3128615"/>
            <a:ext cx="1674815" cy="662904"/>
            <a:chOff x="0" y="0"/>
            <a:chExt cx="812800" cy="321712"/>
          </a:xfrm>
        </p:grpSpPr>
        <p:sp>
          <p:nvSpPr>
            <p:cNvPr id="9" name="Freeform 9"/>
            <p:cNvSpPr/>
            <p:nvPr/>
          </p:nvSpPr>
          <p:spPr>
            <a:xfrm>
              <a:off x="0" y="0"/>
              <a:ext cx="812800" cy="321712"/>
            </a:xfrm>
            <a:custGeom>
              <a:avLst/>
              <a:gdLst/>
              <a:ahLst/>
              <a:cxnLst/>
              <a:rect l="l" t="t" r="r" b="b"/>
              <a:pathLst>
                <a:path w="812800" h="321712">
                  <a:moveTo>
                    <a:pt x="0" y="0"/>
                  </a:moveTo>
                  <a:lnTo>
                    <a:pt x="609600" y="0"/>
                  </a:lnTo>
                  <a:lnTo>
                    <a:pt x="812800" y="160856"/>
                  </a:lnTo>
                  <a:lnTo>
                    <a:pt x="609600" y="321712"/>
                  </a:lnTo>
                  <a:lnTo>
                    <a:pt x="0" y="321712"/>
                  </a:lnTo>
                  <a:lnTo>
                    <a:pt x="203200" y="160856"/>
                  </a:lnTo>
                  <a:lnTo>
                    <a:pt x="0" y="0"/>
                  </a:lnTo>
                  <a:close/>
                </a:path>
              </a:pathLst>
            </a:custGeom>
            <a:solidFill>
              <a:srgbClr val="A8DFFF"/>
            </a:solidFill>
          </p:spPr>
          <p:txBody>
            <a:bodyPr/>
            <a:lstStyle/>
            <a:p>
              <a:endParaRPr lang="es-CL"/>
            </a:p>
          </p:txBody>
        </p:sp>
        <p:sp>
          <p:nvSpPr>
            <p:cNvPr id="10" name="TextBox 10"/>
            <p:cNvSpPr txBox="1"/>
            <p:nvPr/>
          </p:nvSpPr>
          <p:spPr>
            <a:xfrm>
              <a:off x="177800" y="-76200"/>
              <a:ext cx="558800" cy="397912"/>
            </a:xfrm>
            <a:prstGeom prst="rect">
              <a:avLst/>
            </a:prstGeom>
          </p:spPr>
          <p:txBody>
            <a:bodyPr lIns="50800" tIns="50800" rIns="50800" bIns="50800" rtlCol="0" anchor="ctr"/>
            <a:lstStyle/>
            <a:p>
              <a:pPr algn="ctr">
                <a:lnSpc>
                  <a:spcPts val="2659"/>
                </a:lnSpc>
                <a:spcBef>
                  <a:spcPct val="0"/>
                </a:spcBef>
              </a:pPr>
              <a:r>
                <a:rPr lang="en-US" sz="1899" b="1">
                  <a:solidFill>
                    <a:srgbClr val="000000"/>
                  </a:solidFill>
                  <a:latin typeface="Calibri (MS) Bold"/>
                  <a:ea typeface="Calibri (MS) Bold"/>
                  <a:cs typeface="Calibri (MS) Bold"/>
                  <a:sym typeface="Calibri (MS) Bold"/>
                </a:rPr>
                <a:t>Épica 2</a:t>
              </a:r>
            </a:p>
          </p:txBody>
        </p:sp>
      </p:grpSp>
      <p:grpSp>
        <p:nvGrpSpPr>
          <p:cNvPr id="11" name="Group 11"/>
          <p:cNvGrpSpPr/>
          <p:nvPr/>
        </p:nvGrpSpPr>
        <p:grpSpPr>
          <a:xfrm>
            <a:off x="14304086" y="4296344"/>
            <a:ext cx="1674815" cy="722789"/>
            <a:chOff x="0" y="0"/>
            <a:chExt cx="812800" cy="350775"/>
          </a:xfrm>
        </p:grpSpPr>
        <p:sp>
          <p:nvSpPr>
            <p:cNvPr id="12" name="Freeform 12"/>
            <p:cNvSpPr/>
            <p:nvPr/>
          </p:nvSpPr>
          <p:spPr>
            <a:xfrm>
              <a:off x="0" y="0"/>
              <a:ext cx="812800" cy="350775"/>
            </a:xfrm>
            <a:custGeom>
              <a:avLst/>
              <a:gdLst/>
              <a:ahLst/>
              <a:cxnLst/>
              <a:rect l="l" t="t" r="r" b="b"/>
              <a:pathLst>
                <a:path w="812800" h="350775">
                  <a:moveTo>
                    <a:pt x="0" y="0"/>
                  </a:moveTo>
                  <a:lnTo>
                    <a:pt x="609600" y="0"/>
                  </a:lnTo>
                  <a:lnTo>
                    <a:pt x="812800" y="175387"/>
                  </a:lnTo>
                  <a:lnTo>
                    <a:pt x="609600" y="350775"/>
                  </a:lnTo>
                  <a:lnTo>
                    <a:pt x="0" y="350775"/>
                  </a:lnTo>
                  <a:lnTo>
                    <a:pt x="203200" y="175387"/>
                  </a:lnTo>
                  <a:lnTo>
                    <a:pt x="0" y="0"/>
                  </a:lnTo>
                  <a:close/>
                </a:path>
              </a:pathLst>
            </a:custGeom>
            <a:solidFill>
              <a:srgbClr val="F6C4A5"/>
            </a:solidFill>
          </p:spPr>
          <p:txBody>
            <a:bodyPr/>
            <a:lstStyle/>
            <a:p>
              <a:endParaRPr lang="es-CL"/>
            </a:p>
          </p:txBody>
        </p:sp>
        <p:sp>
          <p:nvSpPr>
            <p:cNvPr id="13" name="TextBox 13"/>
            <p:cNvSpPr txBox="1"/>
            <p:nvPr/>
          </p:nvSpPr>
          <p:spPr>
            <a:xfrm>
              <a:off x="177800" y="-76200"/>
              <a:ext cx="558800" cy="426975"/>
            </a:xfrm>
            <a:prstGeom prst="rect">
              <a:avLst/>
            </a:prstGeom>
          </p:spPr>
          <p:txBody>
            <a:bodyPr lIns="50800" tIns="50800" rIns="50800" bIns="50800" rtlCol="0" anchor="ctr"/>
            <a:lstStyle/>
            <a:p>
              <a:pPr algn="ctr">
                <a:lnSpc>
                  <a:spcPts val="2659"/>
                </a:lnSpc>
                <a:spcBef>
                  <a:spcPct val="0"/>
                </a:spcBef>
              </a:pPr>
              <a:r>
                <a:rPr lang="en-US" sz="1899" b="1">
                  <a:solidFill>
                    <a:srgbClr val="000000"/>
                  </a:solidFill>
                  <a:latin typeface="Calibri (MS) Bold"/>
                  <a:ea typeface="Calibri (MS) Bold"/>
                  <a:cs typeface="Calibri (MS) Bold"/>
                  <a:sym typeface="Calibri (MS) Bold"/>
                </a:rPr>
                <a:t>Épica 3</a:t>
              </a:r>
            </a:p>
          </p:txBody>
        </p:sp>
      </p:grpSp>
      <p:grpSp>
        <p:nvGrpSpPr>
          <p:cNvPr id="14" name="Group 14"/>
          <p:cNvGrpSpPr/>
          <p:nvPr/>
        </p:nvGrpSpPr>
        <p:grpSpPr>
          <a:xfrm>
            <a:off x="6173362" y="5365231"/>
            <a:ext cx="1674815" cy="651152"/>
            <a:chOff x="0" y="0"/>
            <a:chExt cx="812800" cy="316009"/>
          </a:xfrm>
        </p:grpSpPr>
        <p:sp>
          <p:nvSpPr>
            <p:cNvPr id="15" name="Freeform 15"/>
            <p:cNvSpPr/>
            <p:nvPr/>
          </p:nvSpPr>
          <p:spPr>
            <a:xfrm>
              <a:off x="0" y="0"/>
              <a:ext cx="812800" cy="316009"/>
            </a:xfrm>
            <a:custGeom>
              <a:avLst/>
              <a:gdLst/>
              <a:ahLst/>
              <a:cxnLst/>
              <a:rect l="l" t="t" r="r" b="b"/>
              <a:pathLst>
                <a:path w="812800" h="316009">
                  <a:moveTo>
                    <a:pt x="0" y="0"/>
                  </a:moveTo>
                  <a:lnTo>
                    <a:pt x="609600" y="0"/>
                  </a:lnTo>
                  <a:lnTo>
                    <a:pt x="812800" y="158004"/>
                  </a:lnTo>
                  <a:lnTo>
                    <a:pt x="609600" y="316009"/>
                  </a:lnTo>
                  <a:lnTo>
                    <a:pt x="0" y="316009"/>
                  </a:lnTo>
                  <a:lnTo>
                    <a:pt x="203200" y="158004"/>
                  </a:lnTo>
                  <a:lnTo>
                    <a:pt x="0" y="0"/>
                  </a:lnTo>
                  <a:close/>
                </a:path>
              </a:pathLst>
            </a:custGeom>
            <a:solidFill>
              <a:srgbClr val="FDA2A2"/>
            </a:solidFill>
          </p:spPr>
          <p:txBody>
            <a:bodyPr/>
            <a:lstStyle/>
            <a:p>
              <a:endParaRPr lang="es-CL"/>
            </a:p>
          </p:txBody>
        </p:sp>
        <p:sp>
          <p:nvSpPr>
            <p:cNvPr id="16" name="TextBox 16"/>
            <p:cNvSpPr txBox="1"/>
            <p:nvPr/>
          </p:nvSpPr>
          <p:spPr>
            <a:xfrm>
              <a:off x="177800" y="-76200"/>
              <a:ext cx="558800" cy="392209"/>
            </a:xfrm>
            <a:prstGeom prst="rect">
              <a:avLst/>
            </a:prstGeom>
          </p:spPr>
          <p:txBody>
            <a:bodyPr lIns="50800" tIns="50800" rIns="50800" bIns="50800" rtlCol="0" anchor="ctr"/>
            <a:lstStyle/>
            <a:p>
              <a:pPr algn="ctr">
                <a:lnSpc>
                  <a:spcPts val="2659"/>
                </a:lnSpc>
                <a:spcBef>
                  <a:spcPct val="0"/>
                </a:spcBef>
              </a:pPr>
              <a:r>
                <a:rPr lang="en-US" sz="1899" b="1">
                  <a:solidFill>
                    <a:srgbClr val="000000"/>
                  </a:solidFill>
                  <a:latin typeface="Calibri (MS) Bold"/>
                  <a:ea typeface="Calibri (MS) Bold"/>
                  <a:cs typeface="Calibri (MS) Bold"/>
                  <a:sym typeface="Calibri (MS) Bold"/>
                </a:rPr>
                <a:t>Épica 4</a:t>
              </a:r>
            </a:p>
          </p:txBody>
        </p:sp>
      </p:grpSp>
      <p:grpSp>
        <p:nvGrpSpPr>
          <p:cNvPr id="17" name="Group 17"/>
          <p:cNvGrpSpPr/>
          <p:nvPr/>
        </p:nvGrpSpPr>
        <p:grpSpPr>
          <a:xfrm>
            <a:off x="8097954" y="6605886"/>
            <a:ext cx="1674815" cy="708461"/>
            <a:chOff x="0" y="0"/>
            <a:chExt cx="812800" cy="343821"/>
          </a:xfrm>
        </p:grpSpPr>
        <p:sp>
          <p:nvSpPr>
            <p:cNvPr id="18" name="Freeform 18"/>
            <p:cNvSpPr/>
            <p:nvPr/>
          </p:nvSpPr>
          <p:spPr>
            <a:xfrm>
              <a:off x="0" y="0"/>
              <a:ext cx="812800" cy="343821"/>
            </a:xfrm>
            <a:custGeom>
              <a:avLst/>
              <a:gdLst/>
              <a:ahLst/>
              <a:cxnLst/>
              <a:rect l="l" t="t" r="r" b="b"/>
              <a:pathLst>
                <a:path w="812800" h="343821">
                  <a:moveTo>
                    <a:pt x="0" y="0"/>
                  </a:moveTo>
                  <a:lnTo>
                    <a:pt x="609600" y="0"/>
                  </a:lnTo>
                  <a:lnTo>
                    <a:pt x="812800" y="171911"/>
                  </a:lnTo>
                  <a:lnTo>
                    <a:pt x="609600" y="343821"/>
                  </a:lnTo>
                  <a:lnTo>
                    <a:pt x="0" y="343821"/>
                  </a:lnTo>
                  <a:lnTo>
                    <a:pt x="203200" y="171911"/>
                  </a:lnTo>
                  <a:lnTo>
                    <a:pt x="0" y="0"/>
                  </a:lnTo>
                  <a:close/>
                </a:path>
              </a:pathLst>
            </a:custGeom>
            <a:solidFill>
              <a:srgbClr val="B6CAF9"/>
            </a:solidFill>
          </p:spPr>
          <p:txBody>
            <a:bodyPr/>
            <a:lstStyle/>
            <a:p>
              <a:endParaRPr lang="es-CL"/>
            </a:p>
          </p:txBody>
        </p:sp>
        <p:sp>
          <p:nvSpPr>
            <p:cNvPr id="19" name="TextBox 19"/>
            <p:cNvSpPr txBox="1"/>
            <p:nvPr/>
          </p:nvSpPr>
          <p:spPr>
            <a:xfrm>
              <a:off x="177800" y="-76200"/>
              <a:ext cx="558800" cy="420021"/>
            </a:xfrm>
            <a:prstGeom prst="rect">
              <a:avLst/>
            </a:prstGeom>
          </p:spPr>
          <p:txBody>
            <a:bodyPr lIns="50800" tIns="50800" rIns="50800" bIns="50800" rtlCol="0" anchor="ctr"/>
            <a:lstStyle/>
            <a:p>
              <a:pPr algn="ctr">
                <a:lnSpc>
                  <a:spcPts val="2659"/>
                </a:lnSpc>
                <a:spcBef>
                  <a:spcPct val="0"/>
                </a:spcBef>
              </a:pPr>
              <a:r>
                <a:rPr lang="en-US" sz="1899" b="1">
                  <a:solidFill>
                    <a:srgbClr val="000000"/>
                  </a:solidFill>
                  <a:latin typeface="Calibri (MS) Bold"/>
                  <a:ea typeface="Calibri (MS) Bold"/>
                  <a:cs typeface="Calibri (MS) Bold"/>
                  <a:sym typeface="Calibri (MS) Bold"/>
                </a:rPr>
                <a:t>Épica 5</a:t>
              </a:r>
            </a:p>
          </p:txBody>
        </p:sp>
      </p:grpSp>
      <p:grpSp>
        <p:nvGrpSpPr>
          <p:cNvPr id="20" name="Group 20"/>
          <p:cNvGrpSpPr/>
          <p:nvPr/>
        </p:nvGrpSpPr>
        <p:grpSpPr>
          <a:xfrm>
            <a:off x="8935361" y="7821097"/>
            <a:ext cx="1674815" cy="679806"/>
            <a:chOff x="0" y="0"/>
            <a:chExt cx="812800" cy="329915"/>
          </a:xfrm>
        </p:grpSpPr>
        <p:sp>
          <p:nvSpPr>
            <p:cNvPr id="21" name="Freeform 21"/>
            <p:cNvSpPr/>
            <p:nvPr/>
          </p:nvSpPr>
          <p:spPr>
            <a:xfrm>
              <a:off x="0" y="0"/>
              <a:ext cx="812800" cy="329915"/>
            </a:xfrm>
            <a:custGeom>
              <a:avLst/>
              <a:gdLst/>
              <a:ahLst/>
              <a:cxnLst/>
              <a:rect l="l" t="t" r="r" b="b"/>
              <a:pathLst>
                <a:path w="812800" h="329915">
                  <a:moveTo>
                    <a:pt x="0" y="0"/>
                  </a:moveTo>
                  <a:lnTo>
                    <a:pt x="609600" y="0"/>
                  </a:lnTo>
                  <a:lnTo>
                    <a:pt x="812800" y="164958"/>
                  </a:lnTo>
                  <a:lnTo>
                    <a:pt x="609600" y="329915"/>
                  </a:lnTo>
                  <a:lnTo>
                    <a:pt x="0" y="329915"/>
                  </a:lnTo>
                  <a:lnTo>
                    <a:pt x="203200" y="164958"/>
                  </a:lnTo>
                  <a:lnTo>
                    <a:pt x="0" y="0"/>
                  </a:lnTo>
                  <a:close/>
                </a:path>
              </a:pathLst>
            </a:custGeom>
            <a:solidFill>
              <a:srgbClr val="B7F1DC"/>
            </a:solidFill>
          </p:spPr>
          <p:txBody>
            <a:bodyPr/>
            <a:lstStyle/>
            <a:p>
              <a:endParaRPr lang="es-CL"/>
            </a:p>
          </p:txBody>
        </p:sp>
        <p:sp>
          <p:nvSpPr>
            <p:cNvPr id="22" name="TextBox 22"/>
            <p:cNvSpPr txBox="1"/>
            <p:nvPr/>
          </p:nvSpPr>
          <p:spPr>
            <a:xfrm>
              <a:off x="177800" y="-76200"/>
              <a:ext cx="558800" cy="406115"/>
            </a:xfrm>
            <a:prstGeom prst="rect">
              <a:avLst/>
            </a:prstGeom>
          </p:spPr>
          <p:txBody>
            <a:bodyPr lIns="50800" tIns="50800" rIns="50800" bIns="50800" rtlCol="0" anchor="ctr"/>
            <a:lstStyle/>
            <a:p>
              <a:pPr algn="ctr">
                <a:lnSpc>
                  <a:spcPts val="2659"/>
                </a:lnSpc>
                <a:spcBef>
                  <a:spcPct val="0"/>
                </a:spcBef>
              </a:pPr>
              <a:r>
                <a:rPr lang="en-US" sz="1899" b="1">
                  <a:solidFill>
                    <a:srgbClr val="000000"/>
                  </a:solidFill>
                  <a:latin typeface="Calibri (MS) Bold"/>
                  <a:ea typeface="Calibri (MS) Bold"/>
                  <a:cs typeface="Calibri (MS) Bold"/>
                  <a:sym typeface="Calibri (MS) Bold"/>
                </a:rPr>
                <a:t>Épica 6</a:t>
              </a:r>
            </a:p>
          </p:txBody>
        </p:sp>
      </p:grpSp>
      <p:sp>
        <p:nvSpPr>
          <p:cNvPr id="23" name="Freeform 23"/>
          <p:cNvSpPr/>
          <p:nvPr/>
        </p:nvSpPr>
        <p:spPr>
          <a:xfrm flipH="1">
            <a:off x="14304086" y="0"/>
            <a:ext cx="4732020" cy="10287000"/>
          </a:xfrm>
          <a:custGeom>
            <a:avLst/>
            <a:gdLst/>
            <a:ahLst/>
            <a:cxnLst/>
            <a:rect l="l" t="t" r="r" b="b"/>
            <a:pathLst>
              <a:path w="4732020" h="10287000">
                <a:moveTo>
                  <a:pt x="4732020" y="0"/>
                </a:moveTo>
                <a:lnTo>
                  <a:pt x="0" y="0"/>
                </a:lnTo>
                <a:lnTo>
                  <a:pt x="0" y="10287000"/>
                </a:lnTo>
                <a:lnTo>
                  <a:pt x="4732020" y="10287000"/>
                </a:lnTo>
                <a:lnTo>
                  <a:pt x="4732020" y="0"/>
                </a:lnTo>
                <a:close/>
              </a:path>
            </a:pathLst>
          </a:custGeom>
          <a:blipFill>
            <a:blip r:embed="rId3"/>
            <a:stretch>
              <a:fillRect/>
            </a:stretch>
          </a:blipFill>
        </p:spPr>
        <p:txBody>
          <a:bodyPr/>
          <a:lstStyle/>
          <a:p>
            <a:endParaRPr lang="es-CL"/>
          </a:p>
        </p:txBody>
      </p:sp>
      <p:sp>
        <p:nvSpPr>
          <p:cNvPr id="24" name="TextBox 24"/>
          <p:cNvSpPr txBox="1"/>
          <p:nvPr/>
        </p:nvSpPr>
        <p:spPr>
          <a:xfrm>
            <a:off x="397805" y="9645483"/>
            <a:ext cx="665262"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1061</Words>
  <Application>Microsoft Office PowerPoint</Application>
  <PresentationFormat>Personalizado</PresentationFormat>
  <Paragraphs>225</Paragraphs>
  <Slides>43</Slides>
  <Notes>0</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1</vt:i4>
      </vt:variant>
      <vt:variant>
        <vt:lpstr>Títulos de diapositiva</vt:lpstr>
      </vt:variant>
      <vt:variant>
        <vt:i4>43</vt:i4>
      </vt:variant>
    </vt:vector>
  </HeadingPairs>
  <TitlesOfParts>
    <vt:vector size="54" baseType="lpstr">
      <vt:lpstr>Open Sans</vt:lpstr>
      <vt:lpstr>Calibri (MS) Bold</vt:lpstr>
      <vt:lpstr>Calibri</vt:lpstr>
      <vt:lpstr>Canva Sans Bold</vt:lpstr>
      <vt:lpstr>Arial</vt:lpstr>
      <vt:lpstr>Open Sans Bold</vt:lpstr>
      <vt:lpstr>Waffle Soft</vt:lpstr>
      <vt:lpstr>Calibri (MS)</vt:lpstr>
      <vt:lpstr>Arimo</vt:lpstr>
      <vt:lpstr>Office Theme</vt:lpstr>
      <vt:lpstr>Worksheet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SSJ Fase 2</dc:title>
  <cp:lastModifiedBy>IVAN ANDRES DUARTE HERRERA</cp:lastModifiedBy>
  <cp:revision>2</cp:revision>
  <dcterms:created xsi:type="dcterms:W3CDTF">2006-08-16T00:00:00Z</dcterms:created>
  <dcterms:modified xsi:type="dcterms:W3CDTF">2025-11-21T01:09:56Z</dcterms:modified>
  <dc:identifier>DAG1hZS_WPk</dc:identifier>
</cp:coreProperties>
</file>